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presProps.xml" ContentType="application/vnd.openxmlformats-officedocument.presentationml.presProps+xml"/>
  <Override PartName="/ppt/media/image53.jpeg" ContentType="image/jpeg"/>
  <Override PartName="/ppt/media/image1.jpeg" ContentType="image/jpeg"/>
  <Override PartName="/ppt/media/image17.jpeg" ContentType="image/jpeg"/>
  <Override PartName="/ppt/media/image3.png" ContentType="image/png"/>
  <Override PartName="/ppt/media/image2.jpeg" ContentType="image/jpeg"/>
  <Override PartName="/ppt/media/image23.jpeg" ContentType="image/jpeg"/>
  <Override PartName="/ppt/media/image8.png" ContentType="image/png"/>
  <Override PartName="/ppt/media/image4.jpeg" ContentType="image/jpeg"/>
  <Override PartName="/ppt/media/image56.jpeg" ContentType="image/jpeg"/>
  <Override PartName="/ppt/media/image58.png" ContentType="image/png"/>
  <Override PartName="/ppt/media/image5.png" ContentType="image/png"/>
  <Override PartName="/ppt/media/image6.jpeg" ContentType="image/jpeg"/>
  <Override PartName="/ppt/media/image7.jpeg" ContentType="image/jpeg"/>
  <Override PartName="/ppt/media/image31.png" ContentType="image/pn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png" ContentType="image/png"/>
  <Override PartName="/ppt/media/image46.jpeg" ContentType="image/jpeg"/>
  <Override PartName="/ppt/media/image14.jpeg" ContentType="image/jpeg"/>
  <Override PartName="/ppt/media/image15.png" ContentType="image/png"/>
  <Override PartName="/ppt/media/image35.jpeg" ContentType="image/jpeg"/>
  <Override PartName="/ppt/media/image16.jpeg" ContentType="image/jpeg"/>
  <Override PartName="/ppt/media/image18.jpeg" ContentType="image/jpeg"/>
  <Override PartName="/ppt/media/image19.jpeg" ContentType="image/jpeg"/>
  <Override PartName="/ppt/media/image20.png" ContentType="image/png"/>
  <Override PartName="/ppt/media/image40.jpeg" ContentType="image/jpeg"/>
  <Override PartName="/ppt/media/image21.jpeg" ContentType="image/jpeg"/>
  <Override PartName="/ppt/media/image54.png" ContentType="image/png"/>
  <Override PartName="/ppt/media/image22.jpeg" ContentType="image/jpeg"/>
  <Override PartName="/ppt/media/image24.png" ContentType="image/pn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2.jpeg" ContentType="image/jpeg"/>
  <Override PartName="/ppt/media/image52.png" ContentType="image/png"/>
  <Override PartName="/ppt/media/image33.jpeg" ContentType="image/jpeg"/>
  <Override PartName="/ppt/media/image34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55.png" ContentType="image/pn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7891916-C3F4-4138-81F3-905FC386B2C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47C985A-DDDC-4B52-805A-29800D31BE0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1D3E0A2-B69C-402B-AC04-5E78CEDA3E1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BC720A7-B8C8-483D-9F7E-DEB1F6DDCD2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E7B4E5C-939D-4ABF-A63D-6C6A2219641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1FAB411-C941-41DF-BDAD-FBED6278383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FD838E8-4988-4B10-AC48-CF51BBA86BE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1D54980-D2A2-4E6D-9263-D349601A36F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CFF3219-8D05-4F63-9FC9-D32C87DD674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A4B0306-7FC0-470A-90D4-BE4A9E980B5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FB917E7-6FA2-4691-9134-BFD6997303F5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7ECBA39-9245-4F37-BF7B-F14FEC89863F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hu-H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hu-HU" sz="4400" spc="-1" strike="noStrike">
                <a:solidFill>
                  <a:srgbClr val="000000"/>
                </a:solidFill>
                <a:latin typeface="Calibri"/>
              </a:rPr>
              <a:t>Mintacím szerkesztése</a:t>
            </a:r>
            <a:endParaRPr b="0" lang="hu-H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hu-HU" sz="1200" spc="-1" strike="noStrike">
                <a:solidFill>
                  <a:srgbClr val="8b8b8b"/>
                </a:solidFill>
                <a:latin typeface="Calibri"/>
              </a:rPr>
              <a:t>&lt;dátum/idő&gt;</a:t>
            </a:r>
            <a:endParaRPr b="0" lang="hu-HU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hu-HU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hu-HU" sz="1400" spc="-1" strike="noStrike">
                <a:latin typeface="Times New Roman"/>
              </a:rPr>
              <a:t>&lt;élőláb&gt;</a:t>
            </a:r>
            <a:endParaRPr b="0" lang="hu-HU" sz="1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hu-H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B0D951DF-122F-4BE7-A9AC-502CCB471175}" type="slidenum">
              <a:rPr b="0" lang="hu-HU" sz="1200" spc="-1" strike="noStrike">
                <a:solidFill>
                  <a:srgbClr val="8b8b8b"/>
                </a:solidFill>
                <a:latin typeface="Calibri"/>
              </a:rPr>
              <a:t>&lt;szám&gt;</a:t>
            </a:fld>
            <a:endParaRPr b="0" lang="hu-HU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3200" spc="-1" strike="noStrike">
                <a:solidFill>
                  <a:srgbClr val="000000"/>
                </a:solidFill>
                <a:latin typeface="Calibri"/>
              </a:rPr>
              <a:t>Vázlatszöveg formátumának szerkesztése</a:t>
            </a:r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400" spc="-1" strike="noStrike">
                <a:solidFill>
                  <a:srgbClr val="000000"/>
                </a:solidFill>
                <a:latin typeface="Calibri"/>
              </a:rPr>
              <a:t>Második vázlatszint</a:t>
            </a:r>
            <a:endParaRPr b="0" lang="hu-H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Calibri"/>
              </a:rPr>
              <a:t>Harmadik vázlatszint</a:t>
            </a:r>
            <a:endParaRPr b="0" lang="hu-H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u-HU" sz="2000" spc="-1" strike="noStrike">
                <a:solidFill>
                  <a:srgbClr val="000000"/>
                </a:solidFill>
                <a:latin typeface="Calibri"/>
              </a:rPr>
              <a:t>Negyedik vázlatszint</a:t>
            </a:r>
            <a:endParaRPr b="0" lang="hu-H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Calibri"/>
              </a:rPr>
              <a:t>Ötödik vázlatszint</a:t>
            </a:r>
            <a:endParaRPr b="0" lang="hu-H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Calibri"/>
              </a:rPr>
              <a:t>Hatodik vázlatszint</a:t>
            </a:r>
            <a:endParaRPr b="0" lang="hu-H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u-HU" sz="2000" spc="-1" strike="noStrike">
                <a:solidFill>
                  <a:srgbClr val="000000"/>
                </a:solidFill>
                <a:latin typeface="Calibri"/>
              </a:rPr>
              <a:t>Hetedik vázlatszint</a:t>
            </a:r>
            <a:endParaRPr b="0" lang="hu-H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image" Target="../media/image9.jpeg"/><Relationship Id="rId5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image" Target="../media/image13.png"/><Relationship Id="rId5" Type="http://schemas.openxmlformats.org/officeDocument/2006/relationships/image" Target="../media/image14.jpeg"/><Relationship Id="rId6" Type="http://schemas.openxmlformats.org/officeDocument/2006/relationships/image" Target="../media/image15.png"/><Relationship Id="rId7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5" Type="http://schemas.openxmlformats.org/officeDocument/2006/relationships/image" Target="../media/image20.png"/><Relationship Id="rId6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image" Target="../media/image22.jpeg"/><Relationship Id="rId3" Type="http://schemas.openxmlformats.org/officeDocument/2006/relationships/image" Target="../media/image23.jpeg"/><Relationship Id="rId4" Type="http://schemas.openxmlformats.org/officeDocument/2006/relationships/image" Target="../media/image24.png"/><Relationship Id="rId5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jpeg"/><Relationship Id="rId3" Type="http://schemas.openxmlformats.org/officeDocument/2006/relationships/image" Target="../media/image27.jpeg"/><Relationship Id="rId4" Type="http://schemas.openxmlformats.org/officeDocument/2006/relationships/image" Target="../media/image28.jpeg"/><Relationship Id="rId5" Type="http://schemas.openxmlformats.org/officeDocument/2006/relationships/image" Target="../media/image29.jpeg"/><Relationship Id="rId6" Type="http://schemas.openxmlformats.org/officeDocument/2006/relationships/image" Target="../media/image30.jpeg"/><Relationship Id="rId7" Type="http://schemas.openxmlformats.org/officeDocument/2006/relationships/image" Target="../media/image31.png"/><Relationship Id="rId8" Type="http://schemas.openxmlformats.org/officeDocument/2006/relationships/image" Target="../media/image32.jpeg"/><Relationship Id="rId9" Type="http://schemas.openxmlformats.org/officeDocument/2006/relationships/image" Target="../media/image33.jpeg"/><Relationship Id="rId10" Type="http://schemas.openxmlformats.org/officeDocument/2006/relationships/image" Target="../media/image34.jpeg"/><Relationship Id="rId11" Type="http://schemas.openxmlformats.org/officeDocument/2006/relationships/image" Target="../media/image35.jpeg"/><Relationship Id="rId12" Type="http://schemas.openxmlformats.org/officeDocument/2006/relationships/image" Target="../media/image36.jpeg"/><Relationship Id="rId13" Type="http://schemas.openxmlformats.org/officeDocument/2006/relationships/image" Target="../media/image37.jpeg"/><Relationship Id="rId14" Type="http://schemas.openxmlformats.org/officeDocument/2006/relationships/image" Target="../media/image38.jpeg"/><Relationship Id="rId15" Type="http://schemas.openxmlformats.org/officeDocument/2006/relationships/image" Target="../media/image39.jpeg"/><Relationship Id="rId16" Type="http://schemas.openxmlformats.org/officeDocument/2006/relationships/image" Target="../media/image40.jpeg"/><Relationship Id="rId17" Type="http://schemas.openxmlformats.org/officeDocument/2006/relationships/image" Target="../media/image41.jpeg"/><Relationship Id="rId18" Type="http://schemas.openxmlformats.org/officeDocument/2006/relationships/image" Target="../media/image42.jpeg"/><Relationship Id="rId19" Type="http://schemas.openxmlformats.org/officeDocument/2006/relationships/image" Target="../media/image43.jpeg"/><Relationship Id="rId20" Type="http://schemas.openxmlformats.org/officeDocument/2006/relationships/image" Target="../media/image44.jpeg"/><Relationship Id="rId21" Type="http://schemas.openxmlformats.org/officeDocument/2006/relationships/image" Target="../media/image45.jpeg"/><Relationship Id="rId22" Type="http://schemas.openxmlformats.org/officeDocument/2006/relationships/image" Target="../media/image46.jpeg"/><Relationship Id="rId23" Type="http://schemas.openxmlformats.org/officeDocument/2006/relationships/image" Target="../media/image47.jpeg"/><Relationship Id="rId24" Type="http://schemas.openxmlformats.org/officeDocument/2006/relationships/image" Target="../media/image48.jpeg"/><Relationship Id="rId25" Type="http://schemas.openxmlformats.org/officeDocument/2006/relationships/image" Target="../media/image49.jpeg"/><Relationship Id="rId26" Type="http://schemas.openxmlformats.org/officeDocument/2006/relationships/image" Target="../media/image50.jpeg"/><Relationship Id="rId27" Type="http://schemas.openxmlformats.org/officeDocument/2006/relationships/image" Target="../media/image51.jpeg"/><Relationship Id="rId28" Type="http://schemas.openxmlformats.org/officeDocument/2006/relationships/image" Target="../media/image52.png"/><Relationship Id="rId29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3.jpeg"/><Relationship Id="rId2" Type="http://schemas.openxmlformats.org/officeDocument/2006/relationships/image" Target="../media/image54.png"/><Relationship Id="rId3" Type="http://schemas.openxmlformats.org/officeDocument/2006/relationships/image" Target="../media/image55.png"/><Relationship Id="rId4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56.jpeg"/><Relationship Id="rId2" Type="http://schemas.openxmlformats.org/officeDocument/2006/relationships/image" Target="../media/image57.jpeg"/><Relationship Id="rId3" Type="http://schemas.openxmlformats.org/officeDocument/2006/relationships/image" Target="../media/image58.png"/><Relationship Id="rId4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42" name="PlaceHolder 1"/>
          <p:cNvSpPr>
            <a:spLocks noGrp="1"/>
          </p:cNvSpPr>
          <p:nvPr>
            <p:ph type="subTitle"/>
          </p:nvPr>
        </p:nvSpPr>
        <p:spPr>
          <a:xfrm>
            <a:off x="974880" y="5733360"/>
            <a:ext cx="7232040" cy="6476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 algn="ctr">
              <a:lnSpc>
                <a:spcPct val="15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Balatonszárszó, 2024. augusztus 23.</a:t>
            </a:r>
            <a:endParaRPr b="0" lang="hu-HU" sz="20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title"/>
          </p:nvPr>
        </p:nvSpPr>
        <p:spPr>
          <a:xfrm>
            <a:off x="1181880" y="2187000"/>
            <a:ext cx="698436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hu-HU" sz="4400" spc="599" strike="noStrike">
                <a:solidFill>
                  <a:srgbClr val="452103"/>
                </a:solidFill>
                <a:latin typeface="Georgia"/>
              </a:rPr>
              <a:t>KÓRHÁZLELKÉSZI </a:t>
            </a:r>
            <a:br>
              <a:rPr sz="4400"/>
            </a:br>
            <a:r>
              <a:rPr b="0" lang="hu-HU" sz="4400" spc="599" strike="noStrike">
                <a:solidFill>
                  <a:srgbClr val="452103"/>
                </a:solidFill>
                <a:latin typeface="Georgia"/>
              </a:rPr>
              <a:t>SZOLGÁLAT</a:t>
            </a:r>
            <a:endParaRPr b="0" lang="hu-H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4" name="Szövegdoboz 7"/>
          <p:cNvSpPr/>
          <p:nvPr/>
        </p:nvSpPr>
        <p:spPr>
          <a:xfrm>
            <a:off x="6660360" y="316800"/>
            <a:ext cx="2088000" cy="1001880"/>
          </a:xfrm>
          <a:prstGeom prst="rect">
            <a:avLst/>
          </a:prstGeom>
          <a:solidFill>
            <a:srgbClr val="45210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5" name="Kép 6" descr=""/>
          <p:cNvPicPr/>
          <p:nvPr/>
        </p:nvPicPr>
        <p:blipFill>
          <a:blip r:embed="rId2"/>
          <a:stretch/>
        </p:blipFill>
        <p:spPr>
          <a:xfrm>
            <a:off x="6111000" y="457200"/>
            <a:ext cx="2510280" cy="1168200"/>
          </a:xfrm>
          <a:prstGeom prst="rect">
            <a:avLst/>
          </a:prstGeom>
          <a:ln w="0">
            <a:noFill/>
          </a:ln>
        </p:spPr>
      </p:pic>
      <p:sp>
        <p:nvSpPr>
          <p:cNvPr id="46" name="Szövegdoboz 8"/>
          <p:cNvSpPr/>
          <p:nvPr/>
        </p:nvSpPr>
        <p:spPr>
          <a:xfrm>
            <a:off x="592560" y="1181160"/>
            <a:ext cx="4968360" cy="76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hu-HU" sz="4400" spc="599" strike="noStrike">
                <a:solidFill>
                  <a:srgbClr val="452103"/>
                </a:solidFill>
                <a:latin typeface="Georgia"/>
              </a:rPr>
              <a:t>REFORMÁTUS</a:t>
            </a:r>
            <a:endParaRPr b="0" lang="hu-HU" sz="4400" spc="-1" strike="noStrike">
              <a:latin typeface="Arial"/>
            </a:endParaRPr>
          </a:p>
        </p:txBody>
      </p:sp>
      <p:sp>
        <p:nvSpPr>
          <p:cNvPr id="47" name="Szövegdoboz 9"/>
          <p:cNvSpPr/>
          <p:nvPr/>
        </p:nvSpPr>
        <p:spPr>
          <a:xfrm>
            <a:off x="2945880" y="4776840"/>
            <a:ext cx="371376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hu-HU" sz="2400" spc="-1" strike="noStrike">
                <a:solidFill>
                  <a:srgbClr val="452103"/>
                </a:solidFill>
                <a:latin typeface="Georgia"/>
              </a:rPr>
              <a:t>Perpékné Papp Éva kórházlelkész</a:t>
            </a:r>
            <a:endParaRPr b="0" lang="hu-HU" sz="2400" spc="-1" strike="noStrike">
              <a:latin typeface="Arial"/>
            </a:endParaRPr>
          </a:p>
        </p:txBody>
      </p:sp>
      <p:sp>
        <p:nvSpPr>
          <p:cNvPr id="48" name="Picture 2"/>
          <p:cNvSpPr/>
          <p:nvPr/>
        </p:nvSpPr>
        <p:spPr>
          <a:xfrm>
            <a:off x="467640" y="3967560"/>
            <a:ext cx="2173680" cy="1779840"/>
          </a:xfrm>
          <a:prstGeom prst="ellipse">
            <a:avLst/>
          </a:pr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846360" y="1628640"/>
            <a:ext cx="7488360" cy="4752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 algn="just">
              <a:lnSpc>
                <a:spcPct val="15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hu-HU" sz="1600" spc="-1" strike="noStrike">
                <a:solidFill>
                  <a:srgbClr val="452103"/>
                </a:solidFill>
                <a:latin typeface="Georgia"/>
              </a:rPr>
              <a:t>●</a:t>
            </a: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 </a:t>
            </a: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Kálvin szerint a beteglátogatás „felemelő szolgálat”.  Feljebb emeli a tekintet, a lelket, a hitet. Ezt a szolgálatot végzik a kórházlelkészek Magyarországon </a:t>
            </a:r>
            <a:r>
              <a:rPr b="1" lang="hu-HU" sz="2000" spc="-1" strike="noStrike">
                <a:solidFill>
                  <a:srgbClr val="452103"/>
                </a:solidFill>
                <a:latin typeface="Georgia"/>
              </a:rPr>
              <a:t>1992</a:t>
            </a: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 óta. Jelenleg: </a:t>
            </a:r>
            <a:endParaRPr b="0" lang="hu-HU" sz="20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 </a:t>
            </a: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- 44</a:t>
            </a:r>
            <a:r>
              <a:rPr b="1" lang="hu-HU" sz="2000" spc="-1" strike="noStrike">
                <a:solidFill>
                  <a:srgbClr val="452103"/>
                </a:solidFill>
                <a:latin typeface="Georgia"/>
              </a:rPr>
              <a:t> </a:t>
            </a: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kórházlelkész,</a:t>
            </a:r>
            <a:endParaRPr b="0" lang="hu-HU" sz="20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  </a:t>
            </a:r>
            <a:r>
              <a:rPr b="0" lang="hu-HU" sz="2000" spc="-1" strike="noStrike">
                <a:solidFill>
                  <a:srgbClr val="452103"/>
                </a:solidFill>
                <a:latin typeface="Georgia"/>
              </a:rPr>
              <a:t>- 34 városban látja el ezt a szolgálatot.</a:t>
            </a:r>
            <a:endParaRPr b="0" lang="hu-HU" sz="20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59"/>
              </a:spcBef>
              <a:buNone/>
              <a:tabLst>
                <a:tab algn="l" pos="0"/>
              </a:tabLst>
            </a:pPr>
            <a:endParaRPr b="0" lang="hu-HU" sz="8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159"/>
              </a:spcBef>
              <a:buNone/>
              <a:tabLst>
                <a:tab algn="l" pos="0"/>
              </a:tabLst>
            </a:pPr>
            <a:endParaRPr b="0" lang="hu-HU" sz="800" spc="-1" strike="noStrike">
              <a:latin typeface="Arial"/>
            </a:endParaRPr>
          </a:p>
          <a:p>
            <a:pPr algn="just">
              <a:lnSpc>
                <a:spcPct val="150000"/>
              </a:lnSpc>
              <a:spcBef>
                <a:spcPts val="400"/>
              </a:spcBef>
              <a:buNone/>
              <a:tabLst>
                <a:tab algn="l" pos="0"/>
              </a:tabLst>
            </a:pPr>
            <a:endParaRPr b="0" lang="hu-HU" sz="2000" spc="-1" strike="noStrike">
              <a:latin typeface="Arial"/>
            </a:endParaRPr>
          </a:p>
        </p:txBody>
      </p:sp>
      <p:sp>
        <p:nvSpPr>
          <p:cNvPr id="51" name="Cím 1"/>
          <p:cNvSpPr/>
          <p:nvPr/>
        </p:nvSpPr>
        <p:spPr>
          <a:xfrm>
            <a:off x="3025080" y="299520"/>
            <a:ext cx="5650920" cy="1197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1" lang="hu-HU" sz="3200" spc="599" strike="noStrike">
                <a:solidFill>
                  <a:srgbClr val="452103"/>
                </a:solidFill>
                <a:latin typeface="Georgia"/>
              </a:rPr>
              <a:t>Országos kórházlelkészség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52" name="Picture 2" descr=""/>
          <p:cNvPicPr/>
          <p:nvPr/>
        </p:nvPicPr>
        <p:blipFill>
          <a:blip r:embed="rId2"/>
          <a:stretch/>
        </p:blipFill>
        <p:spPr>
          <a:xfrm>
            <a:off x="611640" y="245520"/>
            <a:ext cx="1695960" cy="1390680"/>
          </a:xfrm>
          <a:prstGeom prst="rect">
            <a:avLst/>
          </a:prstGeom>
          <a:ln w="0">
            <a:noFill/>
          </a:ln>
        </p:spPr>
      </p:pic>
      <p:sp>
        <p:nvSpPr>
          <p:cNvPr id="53" name="Alcím 2"/>
          <p:cNvSpPr/>
          <p:nvPr/>
        </p:nvSpPr>
        <p:spPr>
          <a:xfrm>
            <a:off x="971640" y="4352040"/>
            <a:ext cx="7560360" cy="2051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rmAutofit fontScale="63000"/>
          </a:bodyPr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hu-HU" sz="2400" spc="-1" strike="noStrike">
                <a:solidFill>
                  <a:srgbClr val="452103"/>
                </a:solidFill>
                <a:latin typeface="Georgia"/>
              </a:rPr>
              <a:t>A szolgálatvégzés feltétele: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hu-HU" sz="2400" spc="-1" strike="noStrike">
                <a:solidFill>
                  <a:srgbClr val="452103"/>
                </a:solidFill>
                <a:latin typeface="Georgia"/>
              </a:rPr>
              <a:t>- lelkészi diploma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hu-HU" sz="2400" spc="-1" strike="noStrike">
                <a:solidFill>
                  <a:srgbClr val="452103"/>
                </a:solidFill>
                <a:latin typeface="Georgia"/>
              </a:rPr>
              <a:t>- lelkigondozás valamelyik szakiránya (pasztorálpszichológia,                             lelkigondozás, mentálhigiéné)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endParaRPr b="0" lang="hu-HU" sz="1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hu-HU" sz="2400" spc="-1" strike="noStrike">
                <a:solidFill>
                  <a:srgbClr val="452103"/>
                </a:solidFill>
                <a:latin typeface="Georgia"/>
              </a:rPr>
              <a:t>Továbbképzés: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452103"/>
              </a:buClr>
              <a:buFont typeface="Arial"/>
              <a:buChar char="-"/>
              <a:tabLst>
                <a:tab algn="l" pos="0"/>
              </a:tabLst>
            </a:pPr>
            <a:r>
              <a:rPr b="0" lang="hu-HU" sz="2400" spc="-1" strike="noStrike">
                <a:solidFill>
                  <a:srgbClr val="452103"/>
                </a:solidFill>
                <a:latin typeface="Georgia"/>
              </a:rPr>
              <a:t>ismeretek bővítése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452103"/>
              </a:buClr>
              <a:buFont typeface="Arial"/>
              <a:buChar char="-"/>
              <a:tabLst>
                <a:tab algn="l" pos="0"/>
              </a:tabLst>
            </a:pPr>
            <a:r>
              <a:rPr b="0" lang="hu-HU" sz="2400" spc="-1" strike="noStrike">
                <a:solidFill>
                  <a:srgbClr val="452103"/>
                </a:solidFill>
                <a:latin typeface="Georgia"/>
              </a:rPr>
              <a:t>lelki feltöltődés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201"/>
              </a:spcBef>
              <a:buNone/>
              <a:tabLst>
                <a:tab algn="l" pos="0"/>
              </a:tabLst>
            </a:pPr>
            <a:endParaRPr b="0" lang="hu-HU" sz="1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endParaRPr b="0" lang="hu-HU" sz="1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endParaRPr b="0" lang="hu-HU" sz="24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479"/>
              </a:spcBef>
              <a:buNone/>
              <a:tabLst>
                <a:tab algn="l" pos="0"/>
              </a:tabLst>
            </a:pPr>
            <a:endParaRPr b="0" lang="hu-H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899640" y="2637000"/>
            <a:ext cx="7560360" cy="2088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 algn="ctr">
              <a:buNone/>
            </a:pPr>
            <a:endParaRPr b="0" lang="hu-HU" sz="3200" spc="-1" strike="noStrike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title"/>
          </p:nvPr>
        </p:nvSpPr>
        <p:spPr>
          <a:xfrm>
            <a:off x="9612720" y="88380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57" name="Kép 5" descr="Krankenhaus Hörgerät Clip-art - Präfektur fukushima png herunterladen -  1063*962 - Kostenlos transparent Bereich png Herunterladen."/>
          <p:cNvPicPr/>
          <p:nvPr/>
        </p:nvPicPr>
        <p:blipFill>
          <a:blip r:embed="rId2"/>
          <a:srcRect l="3306" t="11390" r="2742" b="12946"/>
          <a:stretch/>
        </p:blipFill>
        <p:spPr>
          <a:xfrm>
            <a:off x="10116720" y="2421000"/>
            <a:ext cx="1320120" cy="1140840"/>
          </a:xfrm>
          <a:prstGeom prst="rect">
            <a:avLst/>
          </a:prstGeom>
          <a:ln w="0">
            <a:noFill/>
          </a:ln>
        </p:spPr>
      </p:pic>
      <p:pic>
        <p:nvPicPr>
          <p:cNvPr id="58" name="Picture 2" descr=""/>
          <p:cNvPicPr/>
          <p:nvPr/>
        </p:nvPicPr>
        <p:blipFill>
          <a:blip r:embed="rId3"/>
          <a:stretch/>
        </p:blipFill>
        <p:spPr>
          <a:xfrm>
            <a:off x="755640" y="429120"/>
            <a:ext cx="1695240" cy="1390320"/>
          </a:xfrm>
          <a:prstGeom prst="rect">
            <a:avLst/>
          </a:prstGeom>
          <a:ln w="0">
            <a:noFill/>
          </a:ln>
        </p:spPr>
      </p:pic>
      <p:pic>
        <p:nvPicPr>
          <p:cNvPr id="59" name="Kép 7" descr=""/>
          <p:cNvPicPr/>
          <p:nvPr/>
        </p:nvPicPr>
        <p:blipFill>
          <a:blip r:embed="rId4"/>
          <a:stretch/>
        </p:blipFill>
        <p:spPr>
          <a:xfrm>
            <a:off x="480600" y="346320"/>
            <a:ext cx="8219880" cy="6165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3835800" y="2097720"/>
            <a:ext cx="3453840" cy="823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1" lang="hu-HU" sz="2000" spc="-1" strike="noStrike">
                <a:solidFill>
                  <a:srgbClr val="452103"/>
                </a:solidFill>
                <a:latin typeface="Georgia"/>
              </a:rPr>
              <a:t>Ahogy én látom:</a:t>
            </a:r>
            <a:br>
              <a:rPr sz="2000"/>
            </a:br>
            <a:endParaRPr b="0" lang="hu-HU" sz="20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62" name="Kép 5" descr="Krankenhaus Hörgerät Clip-art - Präfektur fukushima png herunterladen -  1063*962 - Kostenlos transparent Bereich png Herunterladen."/>
          <p:cNvPicPr/>
          <p:nvPr/>
        </p:nvPicPr>
        <p:blipFill>
          <a:blip r:embed="rId2"/>
          <a:srcRect l="3306" t="11390" r="2742" b="12946"/>
          <a:stretch/>
        </p:blipFill>
        <p:spPr>
          <a:xfrm>
            <a:off x="10116720" y="2421000"/>
            <a:ext cx="1320120" cy="1140840"/>
          </a:xfrm>
          <a:prstGeom prst="rect">
            <a:avLst/>
          </a:prstGeom>
          <a:ln w="0">
            <a:noFill/>
          </a:ln>
        </p:spPr>
      </p:pic>
      <p:sp>
        <p:nvSpPr>
          <p:cNvPr id="63" name="Szövegdoboz 6"/>
          <p:cNvSpPr/>
          <p:nvPr/>
        </p:nvSpPr>
        <p:spPr>
          <a:xfrm>
            <a:off x="-2618640" y="1358280"/>
            <a:ext cx="2088000" cy="1001880"/>
          </a:xfrm>
          <a:prstGeom prst="rect">
            <a:avLst/>
          </a:prstGeom>
          <a:solidFill>
            <a:srgbClr val="45210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64" name="Kép 4" descr=""/>
          <p:cNvPicPr/>
          <p:nvPr/>
        </p:nvPicPr>
        <p:blipFill>
          <a:blip r:embed="rId3"/>
          <a:stretch/>
        </p:blipFill>
        <p:spPr>
          <a:xfrm>
            <a:off x="-3132720" y="2393640"/>
            <a:ext cx="2510280" cy="1168200"/>
          </a:xfrm>
          <a:prstGeom prst="rect">
            <a:avLst/>
          </a:prstGeom>
          <a:ln w="0">
            <a:noFill/>
          </a:ln>
        </p:spPr>
      </p:pic>
      <p:sp>
        <p:nvSpPr>
          <p:cNvPr id="65" name="Cím 1"/>
          <p:cNvSpPr/>
          <p:nvPr/>
        </p:nvSpPr>
        <p:spPr>
          <a:xfrm>
            <a:off x="3025080" y="299520"/>
            <a:ext cx="5650920" cy="1197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66" name="Picture 3" descr=""/>
          <p:cNvPicPr/>
          <p:nvPr/>
        </p:nvPicPr>
        <p:blipFill>
          <a:blip r:embed="rId4"/>
          <a:stretch/>
        </p:blipFill>
        <p:spPr>
          <a:xfrm>
            <a:off x="395640" y="302040"/>
            <a:ext cx="1699920" cy="1390320"/>
          </a:xfrm>
          <a:prstGeom prst="rect">
            <a:avLst/>
          </a:prstGeom>
          <a:ln w="0">
            <a:noFill/>
          </a:ln>
        </p:spPr>
      </p:pic>
      <p:sp>
        <p:nvSpPr>
          <p:cNvPr id="67" name="Cím 1"/>
          <p:cNvSpPr/>
          <p:nvPr/>
        </p:nvSpPr>
        <p:spPr>
          <a:xfrm>
            <a:off x="2737080" y="451800"/>
            <a:ext cx="5650920" cy="1197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1" lang="hu-HU" sz="3200" spc="599" strike="noStrike">
                <a:solidFill>
                  <a:srgbClr val="452103"/>
                </a:solidFill>
                <a:latin typeface="Georgia"/>
              </a:rPr>
              <a:t>Mit csinál a kórházlelkész?</a:t>
            </a:r>
            <a:endParaRPr b="0" lang="hu-HU" sz="32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395640" y="1831320"/>
            <a:ext cx="3024000" cy="6476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 algn="ctr">
              <a:lnSpc>
                <a:spcPct val="15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1" lang="hu-HU" sz="2000" spc="-1" strike="noStrike">
                <a:solidFill>
                  <a:srgbClr val="452103"/>
                </a:solidFill>
                <a:latin typeface="Georgia"/>
              </a:rPr>
              <a:t>Ahogy mások látják:</a:t>
            </a:r>
            <a:endParaRPr b="0" lang="hu-HU" sz="2000" spc="-1" strike="noStrike">
              <a:latin typeface="Arial"/>
            </a:endParaRPr>
          </a:p>
        </p:txBody>
      </p:sp>
      <p:pic>
        <p:nvPicPr>
          <p:cNvPr id="69" name="Kép 13" descr=""/>
          <p:cNvPicPr/>
          <p:nvPr/>
        </p:nvPicPr>
        <p:blipFill>
          <a:blip r:embed="rId5"/>
          <a:srcRect l="0" t="24260" r="24546" b="22039"/>
          <a:stretch/>
        </p:blipFill>
        <p:spPr>
          <a:xfrm>
            <a:off x="537480" y="2509920"/>
            <a:ext cx="3699720" cy="3511080"/>
          </a:xfrm>
          <a:prstGeom prst="rect">
            <a:avLst/>
          </a:prstGeom>
          <a:ln w="0">
            <a:noFill/>
          </a:ln>
        </p:spPr>
      </p:pic>
      <p:pic>
        <p:nvPicPr>
          <p:cNvPr id="70" name="Picture 5" descr=""/>
          <p:cNvPicPr/>
          <p:nvPr/>
        </p:nvPicPr>
        <p:blipFill>
          <a:blip r:embed="rId6"/>
          <a:stretch/>
        </p:blipFill>
        <p:spPr>
          <a:xfrm>
            <a:off x="4356000" y="2685960"/>
            <a:ext cx="4568760" cy="22842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72" name="PlaceHolder 1"/>
          <p:cNvSpPr>
            <a:spLocks noGrp="1"/>
          </p:cNvSpPr>
          <p:nvPr>
            <p:ph type="subTitle"/>
          </p:nvPr>
        </p:nvSpPr>
        <p:spPr>
          <a:xfrm>
            <a:off x="1781280" y="2853000"/>
            <a:ext cx="5904360" cy="324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>
              <a:lnSpc>
                <a:spcPct val="150000"/>
              </a:lnSpc>
              <a:spcBef>
                <a:spcPts val="439"/>
              </a:spcBef>
              <a:buNone/>
              <a:tabLst>
                <a:tab algn="l" pos="0"/>
              </a:tabLst>
            </a:pPr>
            <a:r>
              <a:rPr b="1" lang="hu-HU" sz="2200" spc="-1" strike="noStrike">
                <a:solidFill>
                  <a:srgbClr val="452103"/>
                </a:solidFill>
                <a:latin typeface="Georgia"/>
              </a:rPr>
              <a:t>- igei alkalmak tart</a:t>
            </a:r>
            <a:endParaRPr b="0" lang="hu-HU" sz="22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439"/>
              </a:spcBef>
              <a:buNone/>
              <a:tabLst>
                <a:tab algn="l" pos="0"/>
              </a:tabLst>
            </a:pPr>
            <a:r>
              <a:rPr b="1" lang="hu-HU" sz="2200" spc="-1" strike="noStrike">
                <a:solidFill>
                  <a:srgbClr val="452103"/>
                </a:solidFill>
                <a:latin typeface="Georgia"/>
              </a:rPr>
              <a:t>- a kórház vallási életét szervezi</a:t>
            </a:r>
            <a:endParaRPr b="0" lang="hu-HU" sz="22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439"/>
              </a:spcBef>
              <a:buNone/>
              <a:tabLst>
                <a:tab algn="l" pos="0"/>
              </a:tabLst>
            </a:pPr>
            <a:r>
              <a:rPr b="1" lang="hu-HU" sz="2200" spc="-1" strike="noStrike">
                <a:solidFill>
                  <a:srgbClr val="452103"/>
                </a:solidFill>
                <a:latin typeface="Georgia"/>
              </a:rPr>
              <a:t>- látogat, lelkigondoz</a:t>
            </a:r>
            <a:endParaRPr b="0" lang="hu-HU" sz="22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439"/>
              </a:spcBef>
              <a:buNone/>
              <a:tabLst>
                <a:tab algn="l" pos="0"/>
              </a:tabLst>
            </a:pPr>
            <a:r>
              <a:rPr b="1" lang="hu-HU" sz="2200" spc="-1" strike="noStrike">
                <a:solidFill>
                  <a:srgbClr val="452103"/>
                </a:solidFill>
                <a:latin typeface="Georgia"/>
              </a:rPr>
              <a:t>- csoportokat szervez</a:t>
            </a:r>
            <a:endParaRPr b="0" lang="hu-HU" sz="22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439"/>
              </a:spcBef>
              <a:buNone/>
              <a:tabLst>
                <a:tab algn="l" pos="0"/>
              </a:tabLst>
            </a:pPr>
            <a:r>
              <a:rPr b="1" lang="hu-HU" sz="2200" spc="-1" strike="noStrike">
                <a:solidFill>
                  <a:srgbClr val="452103"/>
                </a:solidFill>
                <a:latin typeface="Georgia"/>
              </a:rPr>
              <a:t>- speciális feladatok</a:t>
            </a:r>
            <a:endParaRPr b="0" lang="hu-HU" sz="2200" spc="-1" strike="noStrike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title"/>
          </p:nvPr>
        </p:nvSpPr>
        <p:spPr>
          <a:xfrm>
            <a:off x="3025080" y="299520"/>
            <a:ext cx="5650920" cy="1197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1" lang="hu-HU" sz="3200" spc="599" strike="noStrike">
                <a:solidFill>
                  <a:srgbClr val="452103"/>
                </a:solidFill>
                <a:latin typeface="Georgia"/>
              </a:rPr>
              <a:t>Mit csinál a kórházlelkész?</a:t>
            </a:r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4" name="Kép 5" descr="Krankenhaus Hörgerät Clip-art - Präfektur fukushima png herunterladen -  1063*962 - Kostenlos transparent Bereich png Herunterladen."/>
          <p:cNvPicPr/>
          <p:nvPr/>
        </p:nvPicPr>
        <p:blipFill>
          <a:blip r:embed="rId2"/>
          <a:srcRect l="3306" t="11390" r="2742" b="12946"/>
          <a:stretch/>
        </p:blipFill>
        <p:spPr>
          <a:xfrm>
            <a:off x="10116720" y="2421000"/>
            <a:ext cx="1320120" cy="1140840"/>
          </a:xfrm>
          <a:prstGeom prst="rect">
            <a:avLst/>
          </a:prstGeom>
          <a:ln w="0">
            <a:noFill/>
          </a:ln>
        </p:spPr>
      </p:pic>
      <p:sp>
        <p:nvSpPr>
          <p:cNvPr id="75" name="Szövegdoboz 6"/>
          <p:cNvSpPr/>
          <p:nvPr/>
        </p:nvSpPr>
        <p:spPr>
          <a:xfrm>
            <a:off x="-3420720" y="1339560"/>
            <a:ext cx="2088000" cy="1001880"/>
          </a:xfrm>
          <a:prstGeom prst="rect">
            <a:avLst/>
          </a:prstGeom>
          <a:solidFill>
            <a:srgbClr val="45210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6" name="Kép 4" descr=""/>
          <p:cNvPicPr/>
          <p:nvPr/>
        </p:nvPicPr>
        <p:blipFill>
          <a:blip r:embed="rId3"/>
          <a:stretch/>
        </p:blipFill>
        <p:spPr>
          <a:xfrm>
            <a:off x="-2844720" y="1864800"/>
            <a:ext cx="2510280" cy="1168200"/>
          </a:xfrm>
          <a:prstGeom prst="rect">
            <a:avLst/>
          </a:prstGeom>
          <a:ln w="0">
            <a:noFill/>
          </a:ln>
        </p:spPr>
      </p:pic>
      <p:pic>
        <p:nvPicPr>
          <p:cNvPr id="77" name="Picture 2" descr="C:\Users\perpeknepe\Desktop\Éva\kórházlelkészség bemutatás PPT\betegágy.jpg"/>
          <p:cNvPicPr/>
          <p:nvPr/>
        </p:nvPicPr>
        <p:blipFill>
          <a:blip r:embed="rId4"/>
          <a:stretch/>
        </p:blipFill>
        <p:spPr>
          <a:xfrm>
            <a:off x="9468720" y="3441240"/>
            <a:ext cx="5714640" cy="3152520"/>
          </a:xfrm>
          <a:prstGeom prst="rect">
            <a:avLst/>
          </a:prstGeom>
          <a:ln w="0">
            <a:noFill/>
          </a:ln>
        </p:spPr>
      </p:pic>
      <p:pic>
        <p:nvPicPr>
          <p:cNvPr id="78" name="Picture 3" descr=""/>
          <p:cNvPicPr/>
          <p:nvPr/>
        </p:nvPicPr>
        <p:blipFill>
          <a:blip r:embed="rId5"/>
          <a:stretch/>
        </p:blipFill>
        <p:spPr>
          <a:xfrm>
            <a:off x="467640" y="188640"/>
            <a:ext cx="1695240" cy="1390320"/>
          </a:xfrm>
          <a:prstGeom prst="rect">
            <a:avLst/>
          </a:prstGeom>
          <a:ln w="0">
            <a:noFill/>
          </a:ln>
        </p:spPr>
      </p:pic>
      <p:sp>
        <p:nvSpPr>
          <p:cNvPr id="79" name="Szövegdoboz 7"/>
          <p:cNvSpPr/>
          <p:nvPr/>
        </p:nvSpPr>
        <p:spPr>
          <a:xfrm>
            <a:off x="1043640" y="1989000"/>
            <a:ext cx="1944000" cy="501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50000"/>
              </a:lnSpc>
              <a:buNone/>
            </a:pPr>
            <a:r>
              <a:rPr b="1" lang="hu-HU" sz="1800" spc="-1" strike="noStrike">
                <a:solidFill>
                  <a:srgbClr val="452103"/>
                </a:solidFill>
                <a:latin typeface="Georgia"/>
              </a:rPr>
              <a:t>Valójában:</a:t>
            </a:r>
            <a:endParaRPr b="0" lang="hu-H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6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ircle(in)" transition="in">
                                      <p:cBhvr additive="repl">
                                        <p:cTn id="7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81" name="PlaceHolder 1"/>
          <p:cNvSpPr>
            <a:spLocks noGrp="1"/>
          </p:cNvSpPr>
          <p:nvPr>
            <p:ph type="subTitle"/>
          </p:nvPr>
        </p:nvSpPr>
        <p:spPr>
          <a:xfrm>
            <a:off x="611640" y="1628640"/>
            <a:ext cx="8208720" cy="5112360"/>
          </a:xfrm>
          <a:prstGeom prst="rect">
            <a:avLst/>
          </a:prstGeom>
          <a:noFill/>
          <a:ln w="0">
            <a:noFill/>
          </a:ln>
        </p:spPr>
        <p:txBody>
          <a:bodyPr numCol="2" spcCol="360000" anchor="t">
            <a:normAutofit fontScale="80000"/>
          </a:bodyPr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év eleji áldás 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házasság hete kapcsán igei áldás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betegek világnapja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Anyák napja áhítatos lap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„</a:t>
            </a: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Ne félj” pirula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igepirula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Ápolók napján és Semmelweis napon áldás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humor bomba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motivációs idézetek csokival 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éjszakai látogatások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hálafal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egyházi iskolák bevonása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imaszolgálat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Szívséta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Lelkiségi könyvtár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kórházi kórus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önkéntes csoport szervezése</a:t>
            </a:r>
            <a:endParaRPr b="0" lang="hu-HU" sz="2400" spc="-1" strike="noStrike"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lélekerősítő írások: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       </a:t>
            </a: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- liturgiás lap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       </a:t>
            </a: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- kórházi áhítatos lap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       </a:t>
            </a: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- LélekÁpoló</a:t>
            </a:r>
            <a:endParaRPr b="0" lang="hu-HU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adventi és böjti naptárak</a:t>
            </a:r>
            <a:endParaRPr b="0" lang="hu-HU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kántálás</a:t>
            </a:r>
            <a:endParaRPr b="0" lang="hu-HU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adventi játék</a:t>
            </a:r>
            <a:endParaRPr b="0" lang="hu-HU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betlehemes</a:t>
            </a:r>
            <a:endParaRPr b="0" lang="hu-HU" sz="24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-"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igés kártyák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0" lang="hu-HU" sz="2400" spc="-1" strike="noStrike">
                <a:solidFill>
                  <a:srgbClr val="000000"/>
                </a:solidFill>
                <a:latin typeface="Georgia"/>
              </a:rPr>
              <a:t>-   kápolnai programok</a:t>
            </a:r>
            <a:endParaRPr b="0" lang="hu-H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320"/>
              </a:spcBef>
              <a:buNone/>
              <a:tabLst>
                <a:tab algn="l" pos="0"/>
              </a:tabLst>
            </a:pPr>
            <a:endParaRPr b="0" lang="hu-HU" sz="1600" spc="-1" strike="noStrike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title"/>
          </p:nvPr>
        </p:nvSpPr>
        <p:spPr>
          <a:xfrm>
            <a:off x="9612720" y="88380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3" name="Kép 5" descr="Krankenhaus Hörgerät Clip-art - Präfektur fukushima png herunterladen -  1063*962 - Kostenlos transparent Bereich png Herunterladen."/>
          <p:cNvPicPr/>
          <p:nvPr/>
        </p:nvPicPr>
        <p:blipFill>
          <a:blip r:embed="rId2"/>
          <a:srcRect l="3306" t="11390" r="2742" b="12946"/>
          <a:stretch/>
        </p:blipFill>
        <p:spPr>
          <a:xfrm>
            <a:off x="10116720" y="2421000"/>
            <a:ext cx="1320120" cy="1140840"/>
          </a:xfrm>
          <a:prstGeom prst="rect">
            <a:avLst/>
          </a:prstGeom>
          <a:ln w="0">
            <a:noFill/>
          </a:ln>
        </p:spPr>
      </p:pic>
      <p:sp>
        <p:nvSpPr>
          <p:cNvPr id="84" name="Szövegdoboz 6"/>
          <p:cNvSpPr/>
          <p:nvPr/>
        </p:nvSpPr>
        <p:spPr>
          <a:xfrm>
            <a:off x="-2844720" y="250200"/>
            <a:ext cx="2088000" cy="1001880"/>
          </a:xfrm>
          <a:prstGeom prst="rect">
            <a:avLst/>
          </a:prstGeom>
          <a:solidFill>
            <a:srgbClr val="452103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5" name="Kép 4" descr=""/>
          <p:cNvPicPr/>
          <p:nvPr/>
        </p:nvPicPr>
        <p:blipFill>
          <a:blip r:embed="rId3"/>
          <a:stretch/>
        </p:blipFill>
        <p:spPr>
          <a:xfrm>
            <a:off x="-2844720" y="1252440"/>
            <a:ext cx="2510280" cy="1168200"/>
          </a:xfrm>
          <a:prstGeom prst="rect">
            <a:avLst/>
          </a:prstGeom>
          <a:ln w="0">
            <a:noFill/>
          </a:ln>
        </p:spPr>
      </p:pic>
      <p:sp>
        <p:nvSpPr>
          <p:cNvPr id="86" name="Cím 1"/>
          <p:cNvSpPr/>
          <p:nvPr/>
        </p:nvSpPr>
        <p:spPr>
          <a:xfrm>
            <a:off x="3025080" y="299520"/>
            <a:ext cx="5650920" cy="1197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1" lang="hu-HU" sz="3200" spc="599" strike="noStrike">
                <a:solidFill>
                  <a:srgbClr val="452103"/>
                </a:solidFill>
                <a:latin typeface="Georgia"/>
              </a:rPr>
              <a:t>Specialitások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87" name="Picture 2" descr=""/>
          <p:cNvPicPr/>
          <p:nvPr/>
        </p:nvPicPr>
        <p:blipFill>
          <a:blip r:embed="rId4"/>
          <a:stretch/>
        </p:blipFill>
        <p:spPr>
          <a:xfrm>
            <a:off x="611640" y="203040"/>
            <a:ext cx="1695240" cy="1390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500" fill="hold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500" fill="hold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500" fill="hold"/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500" fill="hold"/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" dur="500" fill="hold"/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2" dur="500" fill="hold"/>
                                        <p:tgtEl>
                                          <p:spTgt spid="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3" dur="500" fill="hold"/>
                                        <p:tgtEl>
                                          <p:spTgt spid="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8" dur="500" fill="hold"/>
                                        <p:tgtEl>
                                          <p:spTgt spid="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9" dur="500" fill="hold"/>
                                        <p:tgtEl>
                                          <p:spTgt spid="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4" dur="500" fill="hold"/>
                                        <p:tgtEl>
                                          <p:spTgt spid="8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5" dur="500" fill="hold"/>
                                        <p:tgtEl>
                                          <p:spTgt spid="8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0" dur="500" fill="hold"/>
                                        <p:tgtEl>
                                          <p:spTgt spid="8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1" dur="500" fill="hold"/>
                                        <p:tgtEl>
                                          <p:spTgt spid="8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6" dur="500" fill="hold"/>
                                        <p:tgtEl>
                                          <p:spTgt spid="8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7" dur="500" fill="hold"/>
                                        <p:tgtEl>
                                          <p:spTgt spid="8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2" dur="500" fill="hold"/>
                                        <p:tgtEl>
                                          <p:spTgt spid="8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500" fill="hold"/>
                                        <p:tgtEl>
                                          <p:spTgt spid="8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8" dur="500" fill="hold"/>
                                        <p:tgtEl>
                                          <p:spTgt spid="8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9" dur="500" fill="hold"/>
                                        <p:tgtEl>
                                          <p:spTgt spid="8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4" dur="500" fill="hold"/>
                                        <p:tgtEl>
                                          <p:spTgt spid="8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5" dur="500" fill="hold"/>
                                        <p:tgtEl>
                                          <p:spTgt spid="8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0" dur="500" fill="hold"/>
                                        <p:tgtEl>
                                          <p:spTgt spid="8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1" dur="500" fill="hold"/>
                                        <p:tgtEl>
                                          <p:spTgt spid="8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6" dur="500" fill="hold"/>
                                        <p:tgtEl>
                                          <p:spTgt spid="8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7" dur="500" fill="hold"/>
                                        <p:tgtEl>
                                          <p:spTgt spid="8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2" dur="500" fill="hold"/>
                                        <p:tgtEl>
                                          <p:spTgt spid="8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3" dur="500" fill="hold"/>
                                        <p:tgtEl>
                                          <p:spTgt spid="8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6" dur="500" fill="hold"/>
                                        <p:tgtEl>
                                          <p:spTgt spid="8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7" dur="500" fill="hold"/>
                                        <p:tgtEl>
                                          <p:spTgt spid="8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0" dur="500" fill="hold"/>
                                        <p:tgtEl>
                                          <p:spTgt spid="8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1" dur="500" fill="hold"/>
                                        <p:tgtEl>
                                          <p:spTgt spid="8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6" dur="500" fill="hold"/>
                                        <p:tgtEl>
                                          <p:spTgt spid="8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7" dur="500" fill="hold"/>
                                        <p:tgtEl>
                                          <p:spTgt spid="8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2" dur="500" fill="hold"/>
                                        <p:tgtEl>
                                          <p:spTgt spid="8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3" dur="500" fill="hold"/>
                                        <p:tgtEl>
                                          <p:spTgt spid="8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8" dur="500" fill="hold"/>
                                        <p:tgtEl>
                                          <p:spTgt spid="8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9" dur="500" fill="hold"/>
                                        <p:tgtEl>
                                          <p:spTgt spid="8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4" dur="500" fill="hold"/>
                                        <p:tgtEl>
                                          <p:spTgt spid="81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5" dur="500" fill="hold"/>
                                        <p:tgtEl>
                                          <p:spTgt spid="81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0" dur="500" fill="hold"/>
                                        <p:tgtEl>
                                          <p:spTgt spid="81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1" dur="500" fill="hold"/>
                                        <p:tgtEl>
                                          <p:spTgt spid="81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6" dur="500" fill="hold"/>
                                        <p:tgtEl>
                                          <p:spTgt spid="81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7" dur="500" fill="hold"/>
                                        <p:tgtEl>
                                          <p:spTgt spid="81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Kép 3" descr=""/>
          <p:cNvPicPr/>
          <p:nvPr/>
        </p:nvPicPr>
        <p:blipFill>
          <a:blip r:embed="rId1"/>
          <a:stretch/>
        </p:blipFill>
        <p:spPr>
          <a:xfrm>
            <a:off x="-4680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89" name="Cím 1"/>
          <p:cNvSpPr/>
          <p:nvPr/>
        </p:nvSpPr>
        <p:spPr>
          <a:xfrm>
            <a:off x="3025080" y="299520"/>
            <a:ext cx="5650920" cy="1197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1" lang="hu-HU" sz="3200" spc="599" strike="noStrike">
                <a:solidFill>
                  <a:srgbClr val="452103"/>
                </a:solidFill>
                <a:latin typeface="Georgia"/>
              </a:rPr>
              <a:t>Specialitások</a:t>
            </a:r>
            <a:endParaRPr b="0" lang="hu-HU" sz="3200" spc="-1" strike="noStrike">
              <a:latin typeface="Arial"/>
            </a:endParaRPr>
          </a:p>
        </p:txBody>
      </p:sp>
      <p:pic>
        <p:nvPicPr>
          <p:cNvPr id="90" name="Picture 4" descr="C:\Users\perpeknepe\Desktop\Kórházlelkészség bemutatása\Imola fotók\342735414_689761899584879_5805564053418580118_n.jpg"/>
          <p:cNvPicPr/>
          <p:nvPr/>
        </p:nvPicPr>
        <p:blipFill>
          <a:blip r:embed="rId2"/>
          <a:stretch/>
        </p:blipFill>
        <p:spPr>
          <a:xfrm flipH="1" rot="1881000">
            <a:off x="452520" y="2441520"/>
            <a:ext cx="1109880" cy="1479960"/>
          </a:xfrm>
          <a:prstGeom prst="rect">
            <a:avLst/>
          </a:prstGeom>
          <a:ln w="0">
            <a:noFill/>
          </a:ln>
        </p:spPr>
      </p:pic>
      <p:pic>
        <p:nvPicPr>
          <p:cNvPr id="91" name="Picture 3" descr="C:\Users\perpeknepe\Desktop\Kórházlelkészség bemutatása\Imola fotók\342731574_244033941551485_1022691966075498761_n.jpg"/>
          <p:cNvPicPr/>
          <p:nvPr/>
        </p:nvPicPr>
        <p:blipFill>
          <a:blip r:embed="rId3"/>
          <a:stretch/>
        </p:blipFill>
        <p:spPr>
          <a:xfrm rot="14704200">
            <a:off x="390600" y="1483560"/>
            <a:ext cx="1172160" cy="1562760"/>
          </a:xfrm>
          <a:prstGeom prst="rect">
            <a:avLst/>
          </a:prstGeom>
          <a:ln w="0">
            <a:noFill/>
          </a:ln>
        </p:spPr>
      </p:pic>
      <p:pic>
        <p:nvPicPr>
          <p:cNvPr id="92" name="Picture 5" descr="C:\Users\perpeknepe\Desktop\Kórházlelkészség bemutatása\Imola fotók\342878518_3443377445927913_3319346804444934348_n.jpg"/>
          <p:cNvPicPr/>
          <p:nvPr/>
        </p:nvPicPr>
        <p:blipFill>
          <a:blip r:embed="rId4"/>
          <a:stretch/>
        </p:blipFill>
        <p:spPr>
          <a:xfrm>
            <a:off x="1596960" y="1479240"/>
            <a:ext cx="1254960" cy="941040"/>
          </a:xfrm>
          <a:prstGeom prst="rect">
            <a:avLst/>
          </a:prstGeom>
          <a:ln w="0">
            <a:noFill/>
          </a:ln>
        </p:spPr>
      </p:pic>
      <p:pic>
        <p:nvPicPr>
          <p:cNvPr id="93" name="Picture 6" descr="C:\Users\perpeknepe\Desktop\Kórházlelkészség bemutatása\Imola fotók\342942879_657289896324092_786369658904478867_n.jpg"/>
          <p:cNvPicPr/>
          <p:nvPr/>
        </p:nvPicPr>
        <p:blipFill>
          <a:blip r:embed="rId5"/>
          <a:stretch/>
        </p:blipFill>
        <p:spPr>
          <a:xfrm>
            <a:off x="1804320" y="2402640"/>
            <a:ext cx="1193760" cy="895320"/>
          </a:xfrm>
          <a:prstGeom prst="rect">
            <a:avLst/>
          </a:prstGeom>
          <a:ln w="0">
            <a:noFill/>
          </a:ln>
        </p:spPr>
      </p:pic>
      <p:pic>
        <p:nvPicPr>
          <p:cNvPr id="94" name="Picture 7" descr="C:\Users\perpeknepe\Desktop\Kórházlelkészség bemutatása\Imola fotók\342749806_543530334635455_606940163646647260_n.jpg"/>
          <p:cNvPicPr/>
          <p:nvPr/>
        </p:nvPicPr>
        <p:blipFill>
          <a:blip r:embed="rId6"/>
          <a:stretch/>
        </p:blipFill>
        <p:spPr>
          <a:xfrm>
            <a:off x="353160" y="3709440"/>
            <a:ext cx="1259280" cy="944280"/>
          </a:xfrm>
          <a:prstGeom prst="rect">
            <a:avLst/>
          </a:prstGeom>
          <a:ln w="0">
            <a:noFill/>
          </a:ln>
        </p:spPr>
      </p:pic>
      <p:pic>
        <p:nvPicPr>
          <p:cNvPr id="95" name="Picture 9" descr=""/>
          <p:cNvPicPr/>
          <p:nvPr/>
        </p:nvPicPr>
        <p:blipFill>
          <a:blip r:embed="rId7"/>
          <a:stretch/>
        </p:blipFill>
        <p:spPr>
          <a:xfrm>
            <a:off x="2889720" y="1198440"/>
            <a:ext cx="1344600" cy="1792800"/>
          </a:xfrm>
          <a:prstGeom prst="rect">
            <a:avLst/>
          </a:prstGeom>
          <a:ln w="0">
            <a:noFill/>
          </a:ln>
        </p:spPr>
      </p:pic>
      <p:pic>
        <p:nvPicPr>
          <p:cNvPr id="96" name="Kép 9" descr=""/>
          <p:cNvPicPr/>
          <p:nvPr/>
        </p:nvPicPr>
        <p:blipFill>
          <a:blip r:embed="rId8"/>
          <a:stretch/>
        </p:blipFill>
        <p:spPr>
          <a:xfrm rot="5400000">
            <a:off x="4376880" y="4039200"/>
            <a:ext cx="1433160" cy="1074960"/>
          </a:xfrm>
          <a:prstGeom prst="rect">
            <a:avLst/>
          </a:prstGeom>
          <a:ln w="0">
            <a:noFill/>
          </a:ln>
        </p:spPr>
      </p:pic>
      <p:pic>
        <p:nvPicPr>
          <p:cNvPr id="97" name="Kép 10" descr=""/>
          <p:cNvPicPr/>
          <p:nvPr/>
        </p:nvPicPr>
        <p:blipFill>
          <a:blip r:embed="rId9"/>
          <a:stretch/>
        </p:blipFill>
        <p:spPr>
          <a:xfrm rot="5400000">
            <a:off x="198360" y="4676400"/>
            <a:ext cx="1147320" cy="860400"/>
          </a:xfrm>
          <a:prstGeom prst="rect">
            <a:avLst/>
          </a:prstGeom>
          <a:ln w="0">
            <a:noFill/>
          </a:ln>
        </p:spPr>
      </p:pic>
      <p:pic>
        <p:nvPicPr>
          <p:cNvPr id="98" name="Kép 11" descr=""/>
          <p:cNvPicPr/>
          <p:nvPr/>
        </p:nvPicPr>
        <p:blipFill>
          <a:blip r:embed="rId10"/>
          <a:stretch/>
        </p:blipFill>
        <p:spPr>
          <a:xfrm>
            <a:off x="288360" y="5694480"/>
            <a:ext cx="1147320" cy="860400"/>
          </a:xfrm>
          <a:prstGeom prst="rect">
            <a:avLst/>
          </a:prstGeom>
          <a:ln w="0">
            <a:noFill/>
          </a:ln>
        </p:spPr>
      </p:pic>
      <p:pic>
        <p:nvPicPr>
          <p:cNvPr id="99" name="Kép 14" descr=""/>
          <p:cNvPicPr/>
          <p:nvPr/>
        </p:nvPicPr>
        <p:blipFill>
          <a:blip r:embed="rId11"/>
          <a:stretch/>
        </p:blipFill>
        <p:spPr>
          <a:xfrm>
            <a:off x="1223640" y="4596120"/>
            <a:ext cx="1147320" cy="860400"/>
          </a:xfrm>
          <a:prstGeom prst="rect">
            <a:avLst/>
          </a:prstGeom>
          <a:ln w="0">
            <a:noFill/>
          </a:ln>
        </p:spPr>
      </p:pic>
      <p:pic>
        <p:nvPicPr>
          <p:cNvPr id="100" name="Kép 15" descr=""/>
          <p:cNvPicPr/>
          <p:nvPr/>
        </p:nvPicPr>
        <p:blipFill>
          <a:blip r:embed="rId12"/>
          <a:stretch/>
        </p:blipFill>
        <p:spPr>
          <a:xfrm>
            <a:off x="1235520" y="5456520"/>
            <a:ext cx="1393920" cy="1045440"/>
          </a:xfrm>
          <a:prstGeom prst="rect">
            <a:avLst/>
          </a:prstGeom>
          <a:ln w="0">
            <a:noFill/>
          </a:ln>
        </p:spPr>
      </p:pic>
      <p:pic>
        <p:nvPicPr>
          <p:cNvPr id="101" name="Kép 16" descr=""/>
          <p:cNvPicPr/>
          <p:nvPr/>
        </p:nvPicPr>
        <p:blipFill>
          <a:blip r:embed="rId13"/>
          <a:stretch/>
        </p:blipFill>
        <p:spPr>
          <a:xfrm flipH="1">
            <a:off x="3562560" y="5065200"/>
            <a:ext cx="1008720" cy="1257840"/>
          </a:xfrm>
          <a:prstGeom prst="rect">
            <a:avLst/>
          </a:prstGeom>
          <a:ln w="0">
            <a:noFill/>
          </a:ln>
        </p:spPr>
      </p:pic>
      <p:pic>
        <p:nvPicPr>
          <p:cNvPr id="102" name="Kép 17" descr=""/>
          <p:cNvPicPr/>
          <p:nvPr/>
        </p:nvPicPr>
        <p:blipFill>
          <a:blip r:embed="rId14"/>
          <a:stretch/>
        </p:blipFill>
        <p:spPr>
          <a:xfrm flipH="1">
            <a:off x="6513120" y="1228320"/>
            <a:ext cx="2108520" cy="1581480"/>
          </a:xfrm>
          <a:prstGeom prst="rect">
            <a:avLst/>
          </a:prstGeom>
          <a:ln w="0">
            <a:noFill/>
          </a:ln>
        </p:spPr>
      </p:pic>
      <p:pic>
        <p:nvPicPr>
          <p:cNvPr id="103" name="Kép 18" descr=""/>
          <p:cNvPicPr/>
          <p:nvPr/>
        </p:nvPicPr>
        <p:blipFill>
          <a:blip r:embed="rId15"/>
          <a:stretch/>
        </p:blipFill>
        <p:spPr>
          <a:xfrm flipH="1" rot="16200000">
            <a:off x="2219760" y="4951080"/>
            <a:ext cx="1677240" cy="1257840"/>
          </a:xfrm>
          <a:prstGeom prst="rect">
            <a:avLst/>
          </a:prstGeom>
          <a:ln w="0">
            <a:noFill/>
          </a:ln>
        </p:spPr>
      </p:pic>
      <p:pic>
        <p:nvPicPr>
          <p:cNvPr id="104" name="Kép 19" descr=""/>
          <p:cNvPicPr/>
          <p:nvPr/>
        </p:nvPicPr>
        <p:blipFill>
          <a:blip r:embed="rId16"/>
          <a:stretch/>
        </p:blipFill>
        <p:spPr>
          <a:xfrm rot="5400000">
            <a:off x="3170160" y="3668760"/>
            <a:ext cx="1550880" cy="1163160"/>
          </a:xfrm>
          <a:prstGeom prst="rect">
            <a:avLst/>
          </a:prstGeom>
          <a:ln w="0">
            <a:noFill/>
          </a:ln>
        </p:spPr>
      </p:pic>
      <p:pic>
        <p:nvPicPr>
          <p:cNvPr id="105" name="Kép 21" descr=""/>
          <p:cNvPicPr/>
          <p:nvPr/>
        </p:nvPicPr>
        <p:blipFill>
          <a:blip r:embed="rId17"/>
          <a:stretch/>
        </p:blipFill>
        <p:spPr>
          <a:xfrm flipH="1">
            <a:off x="4248360" y="1213560"/>
            <a:ext cx="1704240" cy="1278000"/>
          </a:xfrm>
          <a:prstGeom prst="rect">
            <a:avLst/>
          </a:prstGeom>
          <a:ln w="0">
            <a:noFill/>
          </a:ln>
        </p:spPr>
      </p:pic>
      <p:pic>
        <p:nvPicPr>
          <p:cNvPr id="106" name="Kép 22" descr=""/>
          <p:cNvPicPr/>
          <p:nvPr/>
        </p:nvPicPr>
        <p:blipFill>
          <a:blip r:embed="rId18"/>
          <a:stretch/>
        </p:blipFill>
        <p:spPr>
          <a:xfrm flipH="1">
            <a:off x="4235040" y="2492640"/>
            <a:ext cx="1717560" cy="1289520"/>
          </a:xfrm>
          <a:prstGeom prst="rect">
            <a:avLst/>
          </a:prstGeom>
          <a:ln w="0">
            <a:noFill/>
          </a:ln>
        </p:spPr>
      </p:pic>
      <p:pic>
        <p:nvPicPr>
          <p:cNvPr id="107" name="Kép 7" descr=""/>
          <p:cNvPicPr/>
          <p:nvPr/>
        </p:nvPicPr>
        <p:blipFill>
          <a:blip r:embed="rId19"/>
          <a:stretch/>
        </p:blipFill>
        <p:spPr>
          <a:xfrm>
            <a:off x="2998440" y="2810160"/>
            <a:ext cx="1322640" cy="992160"/>
          </a:xfrm>
          <a:prstGeom prst="rect">
            <a:avLst/>
          </a:prstGeom>
          <a:ln w="0">
            <a:noFill/>
          </a:ln>
        </p:spPr>
      </p:pic>
      <p:pic>
        <p:nvPicPr>
          <p:cNvPr id="108" name="Picture 8" descr="C:\Users\perpeknepe\Desktop\Kórházlelkészség bemutatása\Imola fotók\342797504_257680923449313_4785580585577148651_n.jpg"/>
          <p:cNvPicPr/>
          <p:nvPr/>
        </p:nvPicPr>
        <p:blipFill>
          <a:blip r:embed="rId20"/>
          <a:stretch/>
        </p:blipFill>
        <p:spPr>
          <a:xfrm>
            <a:off x="1438920" y="3297960"/>
            <a:ext cx="1924560" cy="1443240"/>
          </a:xfrm>
          <a:prstGeom prst="rect">
            <a:avLst/>
          </a:prstGeom>
          <a:ln w="0">
            <a:noFill/>
          </a:ln>
        </p:spPr>
      </p:pic>
      <p:pic>
        <p:nvPicPr>
          <p:cNvPr id="109" name="Kép 13" descr=""/>
          <p:cNvPicPr/>
          <p:nvPr/>
        </p:nvPicPr>
        <p:blipFill>
          <a:blip r:embed="rId21"/>
          <a:stretch/>
        </p:blipFill>
        <p:spPr>
          <a:xfrm rot="5400000">
            <a:off x="5492520" y="1373400"/>
            <a:ext cx="1278720" cy="959040"/>
          </a:xfrm>
          <a:prstGeom prst="rect">
            <a:avLst/>
          </a:prstGeom>
          <a:ln w="0">
            <a:noFill/>
          </a:ln>
        </p:spPr>
      </p:pic>
      <p:pic>
        <p:nvPicPr>
          <p:cNvPr id="110" name="Kép 25" descr=""/>
          <p:cNvPicPr/>
          <p:nvPr/>
        </p:nvPicPr>
        <p:blipFill>
          <a:blip r:embed="rId22"/>
          <a:stretch/>
        </p:blipFill>
        <p:spPr>
          <a:xfrm>
            <a:off x="6082560" y="5075280"/>
            <a:ext cx="1425960" cy="1069200"/>
          </a:xfrm>
          <a:prstGeom prst="rect">
            <a:avLst/>
          </a:prstGeom>
          <a:ln w="0">
            <a:noFill/>
          </a:ln>
        </p:spPr>
      </p:pic>
      <p:pic>
        <p:nvPicPr>
          <p:cNvPr id="111" name="Kép 23" descr=""/>
          <p:cNvPicPr/>
          <p:nvPr/>
        </p:nvPicPr>
        <p:blipFill>
          <a:blip r:embed="rId23"/>
          <a:stretch/>
        </p:blipFill>
        <p:spPr>
          <a:xfrm>
            <a:off x="4571280" y="5187960"/>
            <a:ext cx="1661400" cy="1274400"/>
          </a:xfrm>
          <a:prstGeom prst="rect">
            <a:avLst/>
          </a:prstGeom>
          <a:ln w="0">
            <a:noFill/>
          </a:ln>
        </p:spPr>
      </p:pic>
      <p:pic>
        <p:nvPicPr>
          <p:cNvPr id="112" name="Kép 24" descr=""/>
          <p:cNvPicPr/>
          <p:nvPr/>
        </p:nvPicPr>
        <p:blipFill>
          <a:blip r:embed="rId24"/>
          <a:stretch/>
        </p:blipFill>
        <p:spPr>
          <a:xfrm>
            <a:off x="5641200" y="3562200"/>
            <a:ext cx="2170080" cy="1627560"/>
          </a:xfrm>
          <a:prstGeom prst="rect">
            <a:avLst/>
          </a:prstGeom>
          <a:ln w="0">
            <a:noFill/>
          </a:ln>
        </p:spPr>
      </p:pic>
      <p:pic>
        <p:nvPicPr>
          <p:cNvPr id="113" name="Kép 26" descr=""/>
          <p:cNvPicPr/>
          <p:nvPr/>
        </p:nvPicPr>
        <p:blipFill>
          <a:blip r:embed="rId25"/>
          <a:stretch/>
        </p:blipFill>
        <p:spPr>
          <a:xfrm>
            <a:off x="5631120" y="2583000"/>
            <a:ext cx="1703160" cy="1277280"/>
          </a:xfrm>
          <a:prstGeom prst="rect">
            <a:avLst/>
          </a:prstGeom>
          <a:ln w="0">
            <a:noFill/>
          </a:ln>
        </p:spPr>
      </p:pic>
      <p:pic>
        <p:nvPicPr>
          <p:cNvPr id="114" name="Kép 27" descr=""/>
          <p:cNvPicPr/>
          <p:nvPr/>
        </p:nvPicPr>
        <p:blipFill>
          <a:blip r:embed="rId26"/>
          <a:stretch/>
        </p:blipFill>
        <p:spPr>
          <a:xfrm>
            <a:off x="7315920" y="2815200"/>
            <a:ext cx="1305720" cy="979200"/>
          </a:xfrm>
          <a:prstGeom prst="rect">
            <a:avLst/>
          </a:prstGeom>
          <a:ln w="0">
            <a:noFill/>
          </a:ln>
        </p:spPr>
      </p:pic>
      <p:pic>
        <p:nvPicPr>
          <p:cNvPr id="115" name="Kép 28" descr=""/>
          <p:cNvPicPr/>
          <p:nvPr/>
        </p:nvPicPr>
        <p:blipFill>
          <a:blip r:embed="rId27"/>
          <a:stretch/>
        </p:blipFill>
        <p:spPr>
          <a:xfrm>
            <a:off x="7538040" y="3860280"/>
            <a:ext cx="1086840" cy="815040"/>
          </a:xfrm>
          <a:prstGeom prst="rect">
            <a:avLst/>
          </a:prstGeom>
          <a:ln w="0">
            <a:noFill/>
          </a:ln>
        </p:spPr>
      </p:pic>
      <p:pic>
        <p:nvPicPr>
          <p:cNvPr id="116" name="Picture 2" descr=""/>
          <p:cNvPicPr/>
          <p:nvPr/>
        </p:nvPicPr>
        <p:blipFill>
          <a:blip r:embed="rId28"/>
          <a:stretch/>
        </p:blipFill>
        <p:spPr>
          <a:xfrm>
            <a:off x="269280" y="203040"/>
            <a:ext cx="1695240" cy="1390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118" name="PlaceHolder 1"/>
          <p:cNvSpPr>
            <a:spLocks noGrp="1"/>
          </p:cNvSpPr>
          <p:nvPr>
            <p:ph type="subTitle"/>
          </p:nvPr>
        </p:nvSpPr>
        <p:spPr>
          <a:xfrm>
            <a:off x="974880" y="1628640"/>
            <a:ext cx="7232040" cy="4752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>
              <a:lnSpc>
                <a:spcPct val="150000"/>
              </a:lnSpc>
              <a:spcBef>
                <a:spcPts val="439"/>
              </a:spcBef>
              <a:buNone/>
              <a:tabLst>
                <a:tab algn="l" pos="0"/>
              </a:tabLst>
            </a:pPr>
            <a:r>
              <a:rPr b="1" lang="hu-HU" sz="2200" spc="-1" strike="noStrike">
                <a:solidFill>
                  <a:srgbClr val="452103"/>
                </a:solidFill>
                <a:latin typeface="Georgia"/>
              </a:rPr>
              <a:t>Konkrétabban:</a:t>
            </a:r>
            <a:endParaRPr b="0" lang="hu-HU" sz="22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439"/>
              </a:spcBef>
              <a:buNone/>
              <a:tabLst>
                <a:tab algn="l" pos="0"/>
              </a:tabLst>
            </a:pPr>
            <a:r>
              <a:rPr b="1" lang="hu-HU" sz="2200" spc="-1" strike="noStrike">
                <a:solidFill>
                  <a:srgbClr val="452103"/>
                </a:solidFill>
                <a:latin typeface="Georgia"/>
              </a:rPr>
              <a:t>- </a:t>
            </a:r>
            <a:endParaRPr b="0" lang="hu-HU" sz="2200" spc="-1" strike="noStrike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title"/>
          </p:nvPr>
        </p:nvSpPr>
        <p:spPr>
          <a:xfrm>
            <a:off x="3025080" y="299520"/>
            <a:ext cx="5650920" cy="1197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1" lang="hu-HU" sz="3200" spc="599" strike="noStrike">
                <a:solidFill>
                  <a:srgbClr val="452103"/>
                </a:solidFill>
                <a:latin typeface="Georgia"/>
              </a:rPr>
              <a:t>Mit csinál a kórházlelkész?</a:t>
            </a:r>
            <a:endParaRPr b="0" lang="hu-H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20" name="Picture 3" descr=""/>
          <p:cNvPicPr/>
          <p:nvPr/>
        </p:nvPicPr>
        <p:blipFill>
          <a:blip r:embed="rId2"/>
          <a:stretch/>
        </p:blipFill>
        <p:spPr>
          <a:xfrm>
            <a:off x="467640" y="188640"/>
            <a:ext cx="1695240" cy="1390320"/>
          </a:xfrm>
          <a:prstGeom prst="rect">
            <a:avLst/>
          </a:prstGeom>
          <a:ln w="0">
            <a:noFill/>
          </a:ln>
        </p:spPr>
      </p:pic>
      <p:pic>
        <p:nvPicPr>
          <p:cNvPr id="121" name="Picture 2" descr=""/>
          <p:cNvPicPr/>
          <p:nvPr/>
        </p:nvPicPr>
        <p:blipFill>
          <a:blip r:embed="rId3"/>
          <a:stretch/>
        </p:blipFill>
        <p:spPr>
          <a:xfrm>
            <a:off x="899640" y="2162520"/>
            <a:ext cx="4346280" cy="4419360"/>
          </a:xfrm>
          <a:prstGeom prst="rect">
            <a:avLst/>
          </a:prstGeom>
          <a:ln w="0">
            <a:noFill/>
          </a:ln>
        </p:spPr>
      </p:pic>
      <p:sp>
        <p:nvSpPr>
          <p:cNvPr id="122" name="Alcím 2"/>
          <p:cNvSpPr/>
          <p:nvPr/>
        </p:nvSpPr>
        <p:spPr>
          <a:xfrm>
            <a:off x="5652000" y="2277000"/>
            <a:ext cx="3024000" cy="4104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normAutofit/>
          </a:bodyPr>
          <a:p>
            <a:pPr algn="ctr">
              <a:lnSpc>
                <a:spcPct val="15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i="1" lang="hu-HU" sz="2400" spc="-1" strike="noStrike">
                <a:solidFill>
                  <a:srgbClr val="452103"/>
                </a:solidFill>
                <a:latin typeface="Georgia"/>
              </a:rPr>
              <a:t>„</a:t>
            </a:r>
            <a:r>
              <a:rPr b="1" i="1" lang="hu-HU" sz="2400" spc="-1" strike="noStrike">
                <a:solidFill>
                  <a:srgbClr val="452103"/>
                </a:solidFill>
                <a:latin typeface="Georgia"/>
              </a:rPr>
              <a:t>És beszélgettek egymással mindarról,             ami történt.” </a:t>
            </a:r>
            <a:endParaRPr b="0" lang="hu-HU" sz="2400" spc="-1" strike="noStrike">
              <a:latin typeface="Arial"/>
            </a:endParaRPr>
          </a:p>
          <a:p>
            <a:pPr algn="ctr">
              <a:lnSpc>
                <a:spcPct val="150000"/>
              </a:lnSpc>
              <a:spcBef>
                <a:spcPts val="360"/>
              </a:spcBef>
              <a:buNone/>
              <a:tabLst>
                <a:tab algn="l" pos="0"/>
              </a:tabLst>
            </a:pPr>
            <a:r>
              <a:rPr b="0" lang="hu-HU" sz="1800" spc="-1" strike="noStrike">
                <a:solidFill>
                  <a:srgbClr val="452103"/>
                </a:solidFill>
                <a:latin typeface="Georgia"/>
              </a:rPr>
              <a:t>(Lk 24,14)</a:t>
            </a:r>
            <a:endParaRPr b="0" lang="hu-HU" sz="18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360"/>
              </a:spcBef>
              <a:buNone/>
              <a:tabLst>
                <a:tab algn="l" pos="0"/>
              </a:tabLst>
            </a:pPr>
            <a:endParaRPr b="0" lang="hu-H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Kép 3" descr=""/>
          <p:cNvPicPr/>
          <p:nvPr/>
        </p:nvPicPr>
        <p:blipFill>
          <a:blip r:embed="rId1"/>
          <a:stretch/>
        </p:blipFill>
        <p:spPr>
          <a:xfrm>
            <a:off x="0" y="0"/>
            <a:ext cx="9181440" cy="6857640"/>
          </a:xfrm>
          <a:prstGeom prst="rect">
            <a:avLst/>
          </a:prstGeom>
          <a:ln w="0">
            <a:noFill/>
          </a:ln>
        </p:spPr>
      </p:pic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899640" y="2637000"/>
            <a:ext cx="7560360" cy="2088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 algn="ctr">
              <a:lnSpc>
                <a:spcPct val="100000"/>
              </a:lnSpc>
              <a:spcBef>
                <a:spcPts val="1080"/>
              </a:spcBef>
              <a:buNone/>
              <a:tabLst>
                <a:tab algn="l" pos="0"/>
              </a:tabLst>
            </a:pPr>
            <a:r>
              <a:rPr b="1" lang="hu-HU" sz="5400" spc="599" strike="noStrike">
                <a:solidFill>
                  <a:srgbClr val="452103"/>
                </a:solidFill>
                <a:latin typeface="Georgia"/>
              </a:rPr>
              <a:t>Köszönöm a figyelmet!</a:t>
            </a:r>
            <a:endParaRPr b="0" lang="hu-HU" sz="5400" spc="-1" strike="noStrike">
              <a:latin typeface="Arial"/>
            </a:endParaRPr>
          </a:p>
          <a:p>
            <a:pPr>
              <a:lnSpc>
                <a:spcPct val="150000"/>
              </a:lnSpc>
              <a:spcBef>
                <a:spcPts val="479"/>
              </a:spcBef>
              <a:buNone/>
              <a:tabLst>
                <a:tab algn="l" pos="0"/>
              </a:tabLst>
            </a:pPr>
            <a:endParaRPr b="0" lang="hu-HU" sz="2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title"/>
          </p:nvPr>
        </p:nvSpPr>
        <p:spPr>
          <a:xfrm>
            <a:off x="9612720" y="88380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hu-HU" sz="1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26" name="Kép 5" descr="Krankenhaus Hörgerät Clip-art - Präfektur fukushima png herunterladen -  1063*962 - Kostenlos transparent Bereich png Herunterladen."/>
          <p:cNvPicPr/>
          <p:nvPr/>
        </p:nvPicPr>
        <p:blipFill>
          <a:blip r:embed="rId2"/>
          <a:srcRect l="3306" t="11390" r="2742" b="12946"/>
          <a:stretch/>
        </p:blipFill>
        <p:spPr>
          <a:xfrm>
            <a:off x="10116720" y="2421000"/>
            <a:ext cx="1320120" cy="1140840"/>
          </a:xfrm>
          <a:prstGeom prst="rect">
            <a:avLst/>
          </a:prstGeom>
          <a:ln w="0">
            <a:noFill/>
          </a:ln>
        </p:spPr>
      </p:pic>
      <p:pic>
        <p:nvPicPr>
          <p:cNvPr id="127" name="Picture 2" descr=""/>
          <p:cNvPicPr/>
          <p:nvPr/>
        </p:nvPicPr>
        <p:blipFill>
          <a:blip r:embed="rId3"/>
          <a:stretch/>
        </p:blipFill>
        <p:spPr>
          <a:xfrm>
            <a:off x="755640" y="429120"/>
            <a:ext cx="1695240" cy="1390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1573</TotalTime>
  <Application>LibreOffice/7.3.3.2$Windows_X86_64 LibreOffice_project/d1d0ea68f081ee2800a922cac8f79445e4603348</Application>
  <AppVersion>15.0000</AppVersion>
  <Words>227</Words>
  <Paragraphs>63</Paragraphs>
  <Company>Kaposvári Egyetem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2023-05-08T11:16:53Z</dcterms:created>
  <dc:creator>Perpékné Papp Éva</dc:creator>
  <dc:description/>
  <dc:language>hu-HU</dc:language>
  <cp:lastModifiedBy>Perpék Attila</cp:lastModifiedBy>
  <dcterms:modified xsi:type="dcterms:W3CDTF">2024-08-22T20:57:36Z</dcterms:modified>
  <cp:revision>68</cp:revision>
  <dc:subject/>
  <dc:title>PowerPoint bemutató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Diavetítés a képernyőre (4:3 oldalarány)</vt:lpwstr>
  </property>
  <property fmtid="{D5CDD505-2E9C-101B-9397-08002B2CF9AE}" pid="3" name="Slides">
    <vt:i4>9</vt:i4>
  </property>
</Properties>
</file>