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1.xml" ContentType="application/xml"/>
  <Override PartName="/customXml/itemProps1.xml" ContentType="application/vnd.openxmlformats-officedocument.customXmlProperties+xml"/>
  <Override PartName="/customXml/item2.xml" ContentType="application/xml"/>
  <Override PartName="/customXml/_rels/item1.xml.rels" ContentType="application/vnd.openxmlformats-package.relationships+xml"/>
  <Override PartName="/customXml/_rels/item2.xml.rels" ContentType="application/vnd.openxmlformats-package.relationships+xml"/>
  <Override PartName="/customXml/_rels/item3.xml.rels" ContentType="application/vnd.openxmlformats-package.relationships+xml"/>
  <Override PartName="/customXml/itemProps2.xml" ContentType="application/vnd.openxmlformats-officedocument.customXmlProperties+xml"/>
  <Override PartName="/customXml/item3.xml" ContentType="application/xml"/>
  <Override PartName="/customXml/itemProps3.xml" ContentType="application/vnd.openxmlformats-officedocument.customXml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media/image1.jpeg" ContentType="image/jpeg"/>
  <Override PartName="/ppt/media/image2.jpeg" ContentType="image/jpeg"/>
  <Override PartName="/ppt/media/image25.png" ContentType="image/png"/>
  <Override PartName="/ppt/media/hdphoto1.wdp" ContentType="image/vnd.ms-photo"/>
  <Override PartName="/ppt/media/image3.jpeg" ContentType="image/jpeg"/>
  <Override PartName="/ppt/media/image5.png" ContentType="image/png"/>
  <Override PartName="/ppt/media/image4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41.png" ContentType="image/png"/>
  <Override PartName="/ppt/media/image9.jpeg" ContentType="image/jpeg"/>
  <Override PartName="/ppt/media/image10.jpeg" ContentType="image/jpeg"/>
  <Override PartName="/ppt/media/image11.png" ContentType="image/png"/>
  <Override PartName="/ppt/media/image12.png" ContentType="image/png"/>
  <Override PartName="/ppt/media/image13.jpeg" ContentType="image/jpeg"/>
  <Override PartName="/ppt/media/image14.png" ContentType="image/png"/>
  <Override PartName="/ppt/media/image15.jpeg" ContentType="image/jpeg"/>
  <Override PartName="/ppt/media/image16.png" ContentType="image/png"/>
  <Override PartName="/ppt/media/image17.png" ContentType="image/png"/>
  <Override PartName="/ppt/media/image24.jpeg" ContentType="image/jpeg"/>
  <Override PartName="/ppt/media/image18.png" ContentType="image/png"/>
  <Override PartName="/ppt/media/image19.jpeg" ContentType="image/jpeg"/>
  <Override PartName="/ppt/media/image20.jpeg" ContentType="image/jpeg"/>
  <Override PartName="/ppt/media/image44.png" ContentType="image/png"/>
  <Override PartName="/ppt/media/image21.jpeg" ContentType="image/jpeg"/>
  <Override PartName="/ppt/media/image22.jpeg" ContentType="image/jpeg"/>
  <Override PartName="/ppt/media/image23.jpeg" ContentType="image/jpeg"/>
  <Override PartName="/ppt/media/image26.png" ContentType="image/png"/>
  <Override PartName="/ppt/media/image27.png" ContentType="image/png"/>
  <Override PartName="/ppt/media/image28.jpeg" ContentType="image/jpeg"/>
  <Override PartName="/ppt/media/image29.jpeg" ContentType="image/jpeg"/>
  <Override PartName="/ppt/media/image30.png" ContentType="image/png"/>
  <Override PartName="/ppt/media/image31.jpeg" ContentType="image/jpeg"/>
  <Override PartName="/ppt/media/image42.png" ContentType="image/png"/>
  <Override PartName="/ppt/media/image32.jpeg" ContentType="image/jpeg"/>
  <Override PartName="/ppt/media/image33.png" ContentType="image/png"/>
  <Override PartName="/ppt/media/image34.png" ContentType="image/png"/>
  <Override PartName="/ppt/media/image35.png" ContentType="image/png"/>
  <Override PartName="/ppt/media/image36.png" ContentType="image/png"/>
  <Override PartName="/ppt/media/image37.png" ContentType="image/png"/>
  <Override PartName="/ppt/media/image38.jpeg" ContentType="image/jpeg"/>
  <Override PartName="/ppt/media/image45.png" ContentType="image/png"/>
  <Override PartName="/ppt/media/image39.jpeg" ContentType="image/jpeg"/>
  <Override PartName="/ppt/media/image40.png" ContentType="image/png"/>
  <Override PartName="/ppt/media/image43.png" ContentType="image/png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customXml" Target="../customXml/item1.xml"/><Relationship Id="rId5" Type="http://schemas.openxmlformats.org/officeDocument/2006/relationships/customXml" Target="../customXml/item2.xml"/><Relationship Id="rId6" Type="http://schemas.openxmlformats.org/officeDocument/2006/relationships/customXml" Target="../customXml/item3.xml"/><Relationship Id="rId7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E3961B3-27C5-433C-976F-26767EC3B07D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hu-HU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E5835FBD-B5EA-468A-8E55-5E644C7CC97A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1EA2FB8-CE03-4284-903C-5641C0094397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D796F8B-5FF5-403F-AD0C-ECF7CBB18240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29272C6-75FA-41E2-B3DE-4C7C76E94C50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hu-HU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9C7D4D6-17B9-410E-8103-A938B1034A7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6A51F43-7BF6-4B5E-8ADE-49F33FF1313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40755787-8089-40F1-A759-DBE9A3D8CF1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7120B7E-6439-4A4B-8131-02F7848641F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440BCAE-DA26-4195-8171-32DA6E0DE5A5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1333503-5A86-4C8C-846C-FC55ECB9B04B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2E21403-9619-46E1-AABB-11C93B6B35C5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C595C866-2EB7-45C8-8795-CBC31B4A6E8C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hu-HU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41DE9CC2-6B09-4625-A8A9-67C66DB58CB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9FAA215F-013D-4104-BC0B-48408381E19A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C68CFCA6-7E7B-46EC-BF84-C6682F65030D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AAFC7D9F-DD8C-4A8A-BB19-68CF8B26AC58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hu-HU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5039EB78-827A-4470-87A8-AFD400B4D874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BB1C09E1-0924-4876-9310-71A92D0D48F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51A538BC-3CCA-49CE-92DE-93E4F615C9E4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48107D50-0BBC-4F11-A162-D216D103D224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0BD37E40-554E-4820-9B20-6FAAFECCC820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AF3C6FC7-00F9-4CA9-AD27-4CEC9CBD05F3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82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C30B92FB-EA98-4A0F-999A-F1C90C68FFD4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AB614861-2DE2-4192-A19E-572FFAF89406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hu-HU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2507100C-CA29-4762-98CA-5666FFAEF70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1924ADFA-36CE-4EFC-A327-F31FCBB0155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E7C80837-384B-411C-B664-16010FBD80FA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36B90EDF-ECB5-494C-BACE-33CEB6B36E53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hu-HU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DC4ED997-5428-43B1-A952-2A70118A820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C4F09BB2-3B75-4049-AE51-81D0C7E56C8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B11E09CA-2245-468C-BDE8-A3F9B944BEE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8882F7FA-F90D-45E1-A821-CFCAB55507E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FBBFB306-F5A0-432F-AC2A-21BA422ECB4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1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73AF177B-0A41-40B1-A68E-C56B4CEC1406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20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21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2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23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124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17C890EA-12DE-44AA-AB97-2E66812645B4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ctr">
              <a:lnSpc>
                <a:spcPct val="90000"/>
              </a:lnSpc>
              <a:buNone/>
            </a:pPr>
            <a:r>
              <a:rPr b="0" lang="hu-HU" sz="6000" spc="-1" strike="noStrike">
                <a:solidFill>
                  <a:srgbClr val="000000"/>
                </a:solidFill>
                <a:latin typeface="Acumin Pro"/>
              </a:rPr>
              <a:t>Mintacím szerkesztése</a:t>
            </a:r>
            <a:endParaRPr b="0" lang="hu-HU" sz="6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b="0" lang="hu-HU" sz="1200" spc="-1" strike="noStrike">
                <a:solidFill>
                  <a:srgbClr val="8b8b8b"/>
                </a:solidFill>
                <a:latin typeface="Acumin Pro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hu-HU" sz="1200" spc="-1" strike="noStrike">
                <a:solidFill>
                  <a:srgbClr val="8b8b8b"/>
                </a:solidFill>
                <a:latin typeface="Acumin Pro"/>
              </a:rPr>
              <a:t>&lt;dátum/idő&gt;</a:t>
            </a:r>
            <a:endParaRPr b="0" lang="hu-HU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b="0" lang="hu-HU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hu-HU" sz="1400" spc="-1" strike="noStrike">
                <a:latin typeface="Times New Roman"/>
              </a:rPr>
              <a:t>&lt;élőláb&gt;</a:t>
            </a:r>
            <a:endParaRPr b="0" lang="hu-HU" sz="1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b="0" lang="hu-HU" sz="1200" spc="-1" strike="noStrike">
                <a:solidFill>
                  <a:srgbClr val="8b8b8b"/>
                </a:solidFill>
                <a:latin typeface="Acumin Pro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229FC681-4498-4B99-BAE8-C14DF34F16B2}" type="slidenum">
              <a:rPr b="0" lang="hu-HU" sz="1200" spc="-1" strike="noStrike">
                <a:solidFill>
                  <a:srgbClr val="8b8b8b"/>
                </a:solidFill>
                <a:latin typeface="Acumin Pro"/>
              </a:rPr>
              <a:t>&lt;szám&gt;</a:t>
            </a:fld>
            <a:endParaRPr b="0" lang="hu-HU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800" spc="-1" strike="noStrike">
                <a:solidFill>
                  <a:srgbClr val="000000"/>
                </a:solidFill>
                <a:latin typeface="Acumin Pro"/>
              </a:rPr>
              <a:t>Vázlatszöveg formátumának szerkesztése</a:t>
            </a: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</a:rPr>
              <a:t>Második vázlatszint</a:t>
            </a:r>
            <a:endParaRPr b="0" lang="hu-HU" sz="2000" spc="-1" strike="noStrike">
              <a:solidFill>
                <a:srgbClr val="000000"/>
              </a:solidFill>
              <a:latin typeface="Acumin Pro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1800" spc="-1" strike="noStrike">
                <a:solidFill>
                  <a:srgbClr val="000000"/>
                </a:solidFill>
                <a:latin typeface="Acumin Pro"/>
              </a:rPr>
              <a:t>Harmadik vázlatszint</a:t>
            </a:r>
            <a:endParaRPr b="0" lang="hu-HU" sz="1800" spc="-1" strike="noStrike">
              <a:solidFill>
                <a:srgbClr val="000000"/>
              </a:solidFill>
              <a:latin typeface="Acumin Pro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1800" spc="-1" strike="noStrike">
                <a:solidFill>
                  <a:srgbClr val="000000"/>
                </a:solidFill>
                <a:latin typeface="Acumin Pro"/>
              </a:rPr>
              <a:t>Negyedik vázlatszint</a:t>
            </a:r>
            <a:endParaRPr b="0" lang="hu-HU" sz="1800" spc="-1" strike="noStrike">
              <a:solidFill>
                <a:srgbClr val="000000"/>
              </a:solidFill>
              <a:latin typeface="Acumin Pro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</a:rPr>
              <a:t>Ötödik vázlatszint</a:t>
            </a:r>
            <a:endParaRPr b="0" lang="hu-HU" sz="2000" spc="-1" strike="noStrike">
              <a:solidFill>
                <a:srgbClr val="000000"/>
              </a:solidFill>
              <a:latin typeface="Acumin Pro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</a:rPr>
              <a:t>Hatodik vázlatszint</a:t>
            </a:r>
            <a:endParaRPr b="0" lang="hu-HU" sz="2000" spc="-1" strike="noStrike">
              <a:solidFill>
                <a:srgbClr val="000000"/>
              </a:solidFill>
              <a:latin typeface="Acumin Pro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</a:rPr>
              <a:t>Hetedik vázlatszint</a:t>
            </a:r>
            <a:endParaRPr b="0" lang="hu-HU" sz="2000" spc="-1" strike="noStrike">
              <a:solidFill>
                <a:srgbClr val="000000"/>
              </a:solidFill>
              <a:latin typeface="Acumin Pro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dt" idx="4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b="0" lang="hu-HU" sz="1200" spc="-1" strike="noStrike">
                <a:solidFill>
                  <a:srgbClr val="8b8b8b"/>
                </a:solidFill>
                <a:latin typeface="Acumin Pro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hu-HU" sz="1200" spc="-1" strike="noStrike">
                <a:solidFill>
                  <a:srgbClr val="8b8b8b"/>
                </a:solidFill>
                <a:latin typeface="Acumin Pro"/>
              </a:rPr>
              <a:t>&lt;dátum/idő&gt;</a:t>
            </a:r>
            <a:endParaRPr b="0" lang="hu-HU" sz="1200" spc="-1" strike="noStrike">
              <a:latin typeface="Times New Roman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ftr" idx="5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b="0" lang="hu-HU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hu-HU" sz="1400" spc="-1" strike="noStrike">
                <a:latin typeface="Times New Roman"/>
              </a:rPr>
              <a:t>&lt;élőláb&gt;</a:t>
            </a:r>
            <a:endParaRPr b="0" lang="hu-HU" sz="1400" spc="-1" strike="noStrike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sldNum" idx="6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b="0" lang="hu-HU" sz="1200" spc="-1" strike="noStrike">
                <a:solidFill>
                  <a:srgbClr val="8b8b8b"/>
                </a:solidFill>
                <a:latin typeface="Acumin Pro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F7E37C30-03F3-4DB9-909B-D398DA37A587}" type="slidenum">
              <a:rPr b="0" lang="hu-HU" sz="1200" spc="-1" strike="noStrike">
                <a:solidFill>
                  <a:srgbClr val="8b8b8b"/>
                </a:solidFill>
                <a:latin typeface="Acumin Pro"/>
              </a:rPr>
              <a:t>&lt;szám&gt;</a:t>
            </a:fld>
            <a:endParaRPr b="0" lang="hu-HU" sz="1200" spc="-1" strike="noStrike">
              <a:latin typeface="Times New Roman"/>
            </a:endParaRPr>
          </a:p>
        </p:txBody>
      </p:sp>
      <p:pic>
        <p:nvPicPr>
          <p:cNvPr id="44" name="Kép 4" descr=""/>
          <p:cNvPicPr/>
          <p:nvPr/>
        </p:nvPicPr>
        <p:blipFill>
          <a:blip r:embed="rId2"/>
          <a:stretch/>
        </p:blipFill>
        <p:spPr>
          <a:xfrm>
            <a:off x="10686960" y="6407280"/>
            <a:ext cx="1333080" cy="262440"/>
          </a:xfrm>
          <a:prstGeom prst="rect">
            <a:avLst/>
          </a:prstGeom>
          <a:ln w="0">
            <a:noFill/>
          </a:ln>
        </p:spPr>
      </p:pic>
      <p:sp>
        <p:nvSpPr>
          <p:cNvPr id="45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hu-HU" sz="1800" spc="-1" strike="noStrike">
                <a:solidFill>
                  <a:srgbClr val="000000"/>
                </a:solidFill>
                <a:latin typeface="Calibri"/>
              </a:rPr>
              <a:t>Címszöveg formátumának szerkesztése</a:t>
            </a:r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6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800" spc="-1" strike="noStrike">
                <a:solidFill>
                  <a:srgbClr val="000000"/>
                </a:solidFill>
                <a:latin typeface="Acumin Pro"/>
              </a:rPr>
              <a:t>Vázlatszöveg formátumának szerkesztése</a:t>
            </a: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</a:rPr>
              <a:t>Második vázlatszint</a:t>
            </a:r>
            <a:endParaRPr b="0" lang="hu-HU" sz="2000" spc="-1" strike="noStrike">
              <a:solidFill>
                <a:srgbClr val="000000"/>
              </a:solidFill>
              <a:latin typeface="Acumin Pro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1800" spc="-1" strike="noStrike">
                <a:solidFill>
                  <a:srgbClr val="000000"/>
                </a:solidFill>
                <a:latin typeface="Acumin Pro"/>
              </a:rPr>
              <a:t>Harmadik vázlatszint</a:t>
            </a:r>
            <a:endParaRPr b="0" lang="hu-HU" sz="1800" spc="-1" strike="noStrike">
              <a:solidFill>
                <a:srgbClr val="000000"/>
              </a:solidFill>
              <a:latin typeface="Acumin Pro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1800" spc="-1" strike="noStrike">
                <a:solidFill>
                  <a:srgbClr val="000000"/>
                </a:solidFill>
                <a:latin typeface="Acumin Pro"/>
              </a:rPr>
              <a:t>Negyedik vázlatszint</a:t>
            </a:r>
            <a:endParaRPr b="0" lang="hu-HU" sz="1800" spc="-1" strike="noStrike">
              <a:solidFill>
                <a:srgbClr val="000000"/>
              </a:solidFill>
              <a:latin typeface="Acumin Pro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</a:rPr>
              <a:t>Ötödik vázlatszint</a:t>
            </a:r>
            <a:endParaRPr b="0" lang="hu-HU" sz="2000" spc="-1" strike="noStrike">
              <a:solidFill>
                <a:srgbClr val="000000"/>
              </a:solidFill>
              <a:latin typeface="Acumin Pro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</a:rPr>
              <a:t>Hatodik vázlatszint</a:t>
            </a:r>
            <a:endParaRPr b="0" lang="hu-HU" sz="2000" spc="-1" strike="noStrike">
              <a:solidFill>
                <a:srgbClr val="000000"/>
              </a:solidFill>
              <a:latin typeface="Acumin Pro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</a:rPr>
              <a:t>Hetedik vázlatszint</a:t>
            </a:r>
            <a:endParaRPr b="0" lang="hu-HU" sz="2000" spc="-1" strike="noStrike">
              <a:solidFill>
                <a:srgbClr val="000000"/>
              </a:solidFill>
              <a:latin typeface="Acumin Pro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90000"/>
              </a:lnSpc>
              <a:buNone/>
            </a:pPr>
            <a:r>
              <a:rPr b="0" lang="hu-HU" sz="4400" spc="-1" strike="noStrike">
                <a:solidFill>
                  <a:srgbClr val="000000"/>
                </a:solidFill>
                <a:latin typeface="Acumin Pro"/>
              </a:rPr>
              <a:t>Mintacím szerkesztése</a:t>
            </a:r>
            <a:endParaRPr b="0" lang="hu-H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hu-HU" sz="2800" spc="-1" strike="noStrike">
                <a:solidFill>
                  <a:srgbClr val="000000"/>
                </a:solidFill>
                <a:latin typeface="Acumin Pro"/>
              </a:rPr>
              <a:t>Mintaszöveg szerkesztése</a:t>
            </a:r>
            <a:endParaRPr b="0" lang="hu-HU" sz="2800" spc="-1" strike="noStrike">
              <a:solidFill>
                <a:srgbClr val="000000"/>
              </a:solidFill>
              <a:latin typeface="Acumin Pro"/>
            </a:endParaRPr>
          </a:p>
          <a:p>
            <a:pPr lvl="1" marL="685800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hu-HU" sz="2400" spc="-1" strike="noStrike">
                <a:solidFill>
                  <a:srgbClr val="000000"/>
                </a:solidFill>
                <a:latin typeface="Acumin Pro"/>
              </a:rPr>
              <a:t>Második szint</a:t>
            </a:r>
            <a:endParaRPr b="0" lang="hu-HU" sz="2400" spc="-1" strike="noStrike">
              <a:solidFill>
                <a:srgbClr val="000000"/>
              </a:solidFill>
              <a:latin typeface="Acumin Pro"/>
            </a:endParaRPr>
          </a:p>
          <a:p>
            <a:pPr lvl="2" marL="1143000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</a:rPr>
              <a:t>Harmadik szint</a:t>
            </a:r>
            <a:endParaRPr b="0" lang="hu-HU" sz="2000" spc="-1" strike="noStrike">
              <a:solidFill>
                <a:srgbClr val="000000"/>
              </a:solidFill>
              <a:latin typeface="Acumin Pro"/>
            </a:endParaRPr>
          </a:p>
          <a:p>
            <a:pPr lvl="3" marL="1600200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hu-HU" sz="1800" spc="-1" strike="noStrike">
                <a:solidFill>
                  <a:srgbClr val="000000"/>
                </a:solidFill>
                <a:latin typeface="Acumin Pro"/>
              </a:rPr>
              <a:t>Negyedik szint</a:t>
            </a:r>
            <a:endParaRPr b="0" lang="hu-HU" sz="1800" spc="-1" strike="noStrike">
              <a:solidFill>
                <a:srgbClr val="000000"/>
              </a:solidFill>
              <a:latin typeface="Acumin Pro"/>
            </a:endParaRPr>
          </a:p>
          <a:p>
            <a:pPr lvl="4" marL="2057400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hu-HU" sz="1800" spc="-1" strike="noStrike">
                <a:solidFill>
                  <a:srgbClr val="000000"/>
                </a:solidFill>
                <a:latin typeface="Acumin Pro"/>
              </a:rPr>
              <a:t>Ötödik szint</a:t>
            </a:r>
            <a:endParaRPr b="0" lang="hu-HU" sz="1800" spc="-1" strike="noStrike">
              <a:solidFill>
                <a:srgbClr val="000000"/>
              </a:solidFill>
              <a:latin typeface="Acumin Pro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dt" idx="7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b="0" lang="hu-HU" sz="1200" spc="-1" strike="noStrike">
                <a:solidFill>
                  <a:srgbClr val="8b8b8b"/>
                </a:solidFill>
                <a:latin typeface="Acumin Pro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hu-HU" sz="1200" spc="-1" strike="noStrike">
                <a:solidFill>
                  <a:srgbClr val="8b8b8b"/>
                </a:solidFill>
                <a:latin typeface="Acumin Pro"/>
              </a:rPr>
              <a:t>&lt;dátum/idő&gt;</a:t>
            </a:r>
            <a:endParaRPr b="0" lang="hu-HU" sz="1200" spc="-1" strike="noStrike">
              <a:latin typeface="Times New Roman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ftr" idx="8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b="0" lang="hu-HU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hu-HU" sz="1400" spc="-1" strike="noStrike">
                <a:latin typeface="Times New Roman"/>
              </a:rPr>
              <a:t>&lt;élőláb&gt;</a:t>
            </a:r>
            <a:endParaRPr b="0" lang="hu-HU" sz="1400" spc="-1" strike="noStrike">
              <a:latin typeface="Times New Roman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 type="sldNum" idx="9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b="0" lang="hu-HU" sz="1200" spc="-1" strike="noStrike">
                <a:solidFill>
                  <a:srgbClr val="8b8b8b"/>
                </a:solidFill>
                <a:latin typeface="Acumin Pro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E04ABB84-1CCE-4AB4-8E0C-357453126553}" type="slidenum">
              <a:rPr b="0" lang="hu-HU" sz="1200" spc="-1" strike="noStrike">
                <a:solidFill>
                  <a:srgbClr val="8b8b8b"/>
                </a:solidFill>
                <a:latin typeface="Acumin Pro"/>
              </a:rPr>
              <a:t>&lt;szám&gt;</a:t>
            </a:fld>
            <a:endParaRPr b="0" lang="hu-HU" sz="1200" spc="-1" strike="noStrike">
              <a:latin typeface="Times New Roman"/>
            </a:endParaRPr>
          </a:p>
        </p:txBody>
      </p:sp>
      <p:pic>
        <p:nvPicPr>
          <p:cNvPr id="88" name="Kép 7" descr=""/>
          <p:cNvPicPr/>
          <p:nvPr/>
        </p:nvPicPr>
        <p:blipFill>
          <a:blip r:embed="rId2"/>
          <a:stretch/>
        </p:blipFill>
        <p:spPr>
          <a:xfrm>
            <a:off x="10686960" y="6407280"/>
            <a:ext cx="1333080" cy="262440"/>
          </a:xfrm>
          <a:prstGeom prst="rect">
            <a:avLst/>
          </a:prstGeom>
          <a:ln w="0">
            <a:noFill/>
          </a:ln>
        </p:spPr>
      </p:pic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microsoft.com/office/2007/relationships/hdphoto" Target="../media/hdphoto1.wdp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6" Type="http://schemas.openxmlformats.org/officeDocument/2006/relationships/image" Target="../media/image8.jpeg"/><Relationship Id="rId7" Type="http://schemas.openxmlformats.org/officeDocument/2006/relationships/image" Target="../media/image9.jpeg"/><Relationship Id="rId8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image" Target="../media/image12.png"/><Relationship Id="rId3" Type="http://schemas.openxmlformats.org/officeDocument/2006/relationships/image" Target="../media/image13.jpeg"/><Relationship Id="rId4" Type="http://schemas.openxmlformats.org/officeDocument/2006/relationships/image" Target="../media/image14.png"/><Relationship Id="rId5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image" Target="../media/image20.jpeg"/><Relationship Id="rId3" Type="http://schemas.openxmlformats.org/officeDocument/2006/relationships/image" Target="../media/image21.jpeg"/><Relationship Id="rId4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jpeg"/><Relationship Id="rId5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image" Target="../media/image30.png"/><Relationship Id="rId3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1.jpeg"/><Relationship Id="rId2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32.jpeg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37.pn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38.jpe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39.jpeg"/><Relationship Id="rId2" Type="http://schemas.openxmlformats.org/officeDocument/2006/relationships/image" Target="../media/image40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6" Type="http://schemas.openxmlformats.org/officeDocument/2006/relationships/image" Target="../media/image44.png"/><Relationship Id="rId7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45.pn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zövegdoboz 26"/>
          <p:cNvSpPr/>
          <p:nvPr/>
        </p:nvSpPr>
        <p:spPr>
          <a:xfrm>
            <a:off x="129960" y="5110920"/>
            <a:ext cx="13268520" cy="82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4800" spc="-1" strike="noStrike">
                <a:solidFill>
                  <a:srgbClr val="ffffff"/>
                </a:solidFill>
                <a:latin typeface="Helvetica 45 Light"/>
              </a:rPr>
              <a:t>ÉS ADOMÁNYKOORDINÁCIÓS PROGRAMJAINK</a:t>
            </a:r>
            <a:endParaRPr b="0" lang="hu-HU" sz="4800" spc="-1" strike="noStrike">
              <a:latin typeface="Arial"/>
            </a:endParaRPr>
          </a:p>
        </p:txBody>
      </p:sp>
      <p:sp>
        <p:nvSpPr>
          <p:cNvPr id="126" name="Szövegdoboz 1"/>
          <p:cNvSpPr/>
          <p:nvPr/>
        </p:nvSpPr>
        <p:spPr>
          <a:xfrm>
            <a:off x="80280" y="3795840"/>
            <a:ext cx="5657760" cy="3017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9600" spc="-1" strike="noStrike">
                <a:solidFill>
                  <a:srgbClr val="f2f2f2"/>
                </a:solidFill>
                <a:latin typeface="Acumin Pro"/>
              </a:rPr>
              <a:t>SZOCIÁLIS-</a:t>
            </a:r>
            <a:endParaRPr b="0" lang="hu-HU" sz="9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with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7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nodeType="with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2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églalap 19"/>
          <p:cNvSpPr/>
          <p:nvPr/>
        </p:nvSpPr>
        <p:spPr>
          <a:xfrm>
            <a:off x="0" y="-3960"/>
            <a:ext cx="12191760" cy="6861600"/>
          </a:xfrm>
          <a:prstGeom prst="rect">
            <a:avLst/>
          </a:prstGeom>
          <a:solidFill>
            <a:schemeClr val="tx1">
              <a:alpha val="88000"/>
            </a:schemeClr>
          </a:solidFill>
          <a:ln>
            <a:solidFill>
              <a:srgbClr val="3254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8" name="Kép 6" descr=""/>
          <p:cNvPicPr/>
          <p:nvPr/>
        </p:nvPicPr>
        <p:blipFill>
          <a:blip r:embed="rId1"/>
          <a:srcRect l="9131" t="0" r="9131" b="0"/>
          <a:stretch/>
        </p:blipFill>
        <p:spPr>
          <a:xfrm>
            <a:off x="7981920" y="0"/>
            <a:ext cx="4209840" cy="3432600"/>
          </a:xfrm>
          <a:prstGeom prst="rect">
            <a:avLst/>
          </a:prstGeom>
          <a:ln w="0">
            <a:noFill/>
          </a:ln>
        </p:spPr>
      </p:pic>
      <p:pic>
        <p:nvPicPr>
          <p:cNvPr id="129" name="Kép 4" descr="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l="10912" t="0" r="10912" b="0"/>
          <a:stretch/>
        </p:blipFill>
        <p:spPr>
          <a:xfrm>
            <a:off x="3971880" y="3438720"/>
            <a:ext cx="4019040" cy="3428640"/>
          </a:xfrm>
          <a:prstGeom prst="rect">
            <a:avLst/>
          </a:prstGeom>
          <a:ln w="0">
            <a:noFill/>
          </a:ln>
        </p:spPr>
      </p:pic>
      <p:pic>
        <p:nvPicPr>
          <p:cNvPr id="130" name="Kép 2" descr="A képen személy, épület, férfi, kültéri látható&#10;&#10;Automatikusan generált leírás"/>
          <p:cNvPicPr/>
          <p:nvPr/>
        </p:nvPicPr>
        <p:blipFill>
          <a:blip r:embed="rId4">
            <a:alphaModFix amt="71000"/>
          </a:blip>
          <a:srcRect l="0" t="0" r="23333" b="0"/>
          <a:stretch/>
        </p:blipFill>
        <p:spPr>
          <a:xfrm>
            <a:off x="0" y="0"/>
            <a:ext cx="3943080" cy="3428640"/>
          </a:xfrm>
          <a:prstGeom prst="rect">
            <a:avLst/>
          </a:prstGeom>
          <a:ln w="0">
            <a:noFill/>
          </a:ln>
        </p:spPr>
      </p:pic>
      <p:pic>
        <p:nvPicPr>
          <p:cNvPr id="131" name="Kép 12" descr="A képen hó, fiatal, kicsi, síelés látható&#10;&#10;Automatikusan generált leírás"/>
          <p:cNvPicPr/>
          <p:nvPr/>
        </p:nvPicPr>
        <p:blipFill>
          <a:blip r:embed="rId5">
            <a:alphaModFix amt="60000"/>
          </a:blip>
          <a:srcRect l="18579" t="0" r="0" b="0"/>
          <a:stretch/>
        </p:blipFill>
        <p:spPr>
          <a:xfrm>
            <a:off x="7991640" y="3438720"/>
            <a:ext cx="4209840" cy="3432600"/>
          </a:xfrm>
          <a:prstGeom prst="rect">
            <a:avLst/>
          </a:prstGeom>
          <a:ln w="0">
            <a:noFill/>
          </a:ln>
        </p:spPr>
      </p:pic>
      <p:pic>
        <p:nvPicPr>
          <p:cNvPr id="132" name="Kép 14" descr="A képen víz, kültéri, tó, férfi látható&#10;&#10;Automatikusan generált leírás"/>
          <p:cNvPicPr/>
          <p:nvPr/>
        </p:nvPicPr>
        <p:blipFill>
          <a:blip r:embed="rId6">
            <a:alphaModFix amt="60000"/>
          </a:blip>
          <a:srcRect l="16204" t="115" r="6843" b="-115"/>
          <a:stretch/>
        </p:blipFill>
        <p:spPr>
          <a:xfrm>
            <a:off x="0" y="3430800"/>
            <a:ext cx="3962160" cy="3432600"/>
          </a:xfrm>
          <a:prstGeom prst="rect">
            <a:avLst/>
          </a:prstGeom>
          <a:ln w="0">
            <a:noFill/>
          </a:ln>
        </p:spPr>
      </p:pic>
      <p:sp>
        <p:nvSpPr>
          <p:cNvPr id="133" name="Szövegdoboz 20"/>
          <p:cNvSpPr/>
          <p:nvPr/>
        </p:nvSpPr>
        <p:spPr>
          <a:xfrm>
            <a:off x="92160" y="2622240"/>
            <a:ext cx="2752200" cy="640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latin typeface="Acumin Pro"/>
              </a:rPr>
              <a:t>SZOCIÁLIS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highlight>
                  <a:srgbClr val="33ad5f"/>
                </a:highlight>
                <a:latin typeface="Acumin Pro"/>
              </a:rPr>
              <a:t>SEGÍTSÉGNYÚJTÁS</a:t>
            </a:r>
            <a:endParaRPr b="0" lang="hu-HU" sz="1800" spc="-1" strike="noStrike">
              <a:latin typeface="Arial"/>
            </a:endParaRPr>
          </a:p>
        </p:txBody>
      </p:sp>
      <p:sp>
        <p:nvSpPr>
          <p:cNvPr id="134" name="Szövegdoboz 22"/>
          <p:cNvSpPr/>
          <p:nvPr/>
        </p:nvSpPr>
        <p:spPr>
          <a:xfrm>
            <a:off x="8029440" y="2675160"/>
            <a:ext cx="3553920" cy="640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latin typeface="Acumin Pro"/>
              </a:rPr>
              <a:t>SZOCIÁLIS-FEJLESZTÉS,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highlight>
                  <a:srgbClr val="33ad5f"/>
                </a:highlight>
                <a:latin typeface="Acumin Pro"/>
              </a:rPr>
              <a:t>FELZÁRKÓZTATÁS</a:t>
            </a:r>
            <a:endParaRPr b="0" lang="hu-HU" sz="1800" spc="-1" strike="noStrike">
              <a:latin typeface="Arial"/>
            </a:endParaRPr>
          </a:p>
        </p:txBody>
      </p:sp>
      <p:sp>
        <p:nvSpPr>
          <p:cNvPr id="135" name="Szövegdoboz 23"/>
          <p:cNvSpPr/>
          <p:nvPr/>
        </p:nvSpPr>
        <p:spPr>
          <a:xfrm>
            <a:off x="80280" y="6040800"/>
            <a:ext cx="2887200" cy="914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latin typeface="Acumin Pro"/>
              </a:rPr>
              <a:t>OKTATÁS,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highlight>
                  <a:srgbClr val="33ad5f"/>
                </a:highlight>
                <a:latin typeface="Acumin Pro"/>
              </a:rPr>
              <a:t>TEHETSÉGGONDOZÁS</a:t>
            </a:r>
            <a:endParaRPr b="0" lang="hu-HU" sz="1800" spc="-1" strike="noStrike">
              <a:latin typeface="Arial"/>
            </a:endParaRPr>
          </a:p>
        </p:txBody>
      </p:sp>
      <p:sp>
        <p:nvSpPr>
          <p:cNvPr id="136" name="Szövegdoboz 24"/>
          <p:cNvSpPr/>
          <p:nvPr/>
        </p:nvSpPr>
        <p:spPr>
          <a:xfrm>
            <a:off x="4040640" y="6051960"/>
            <a:ext cx="3061800" cy="640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latin typeface="Acumin Pro"/>
              </a:rPr>
              <a:t>LAKHATÁSI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highlight>
                  <a:srgbClr val="33ad5f"/>
                </a:highlight>
                <a:latin typeface="Acumin Pro"/>
              </a:rPr>
              <a:t>KRÍZISKEZELÉS</a:t>
            </a:r>
            <a:endParaRPr b="0" lang="hu-HU" sz="1800" spc="-1" strike="noStrike">
              <a:latin typeface="Arial"/>
            </a:endParaRPr>
          </a:p>
        </p:txBody>
      </p:sp>
      <p:sp>
        <p:nvSpPr>
          <p:cNvPr id="137" name="Szövegdoboz 25"/>
          <p:cNvSpPr/>
          <p:nvPr/>
        </p:nvSpPr>
        <p:spPr>
          <a:xfrm>
            <a:off x="8079120" y="5998680"/>
            <a:ext cx="3061800" cy="640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latin typeface="Acumin Pro"/>
              </a:rPr>
              <a:t>GYERMEK- ÉS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highlight>
                  <a:srgbClr val="33ad5f"/>
                </a:highlight>
                <a:latin typeface="Acumin Pro"/>
              </a:rPr>
              <a:t>IFJÚSÁGVÉDELEM</a:t>
            </a:r>
            <a:endParaRPr b="0" lang="hu-HU" sz="1800" spc="-1" strike="noStrike">
              <a:latin typeface="Arial"/>
            </a:endParaRPr>
          </a:p>
        </p:txBody>
      </p:sp>
      <p:pic>
        <p:nvPicPr>
          <p:cNvPr id="138" name="Kép 1" descr=""/>
          <p:cNvPicPr/>
          <p:nvPr/>
        </p:nvPicPr>
        <p:blipFill>
          <a:blip r:embed="rId7"/>
          <a:srcRect l="11229" t="0" r="11229" b="0"/>
          <a:stretch/>
        </p:blipFill>
        <p:spPr>
          <a:xfrm>
            <a:off x="3947400" y="0"/>
            <a:ext cx="3989880" cy="3428640"/>
          </a:xfrm>
          <a:prstGeom prst="rect">
            <a:avLst/>
          </a:prstGeom>
          <a:ln w="0">
            <a:noFill/>
          </a:ln>
        </p:spPr>
      </p:pic>
      <p:sp>
        <p:nvSpPr>
          <p:cNvPr id="139" name="Szövegdoboz 7"/>
          <p:cNvSpPr/>
          <p:nvPr/>
        </p:nvSpPr>
        <p:spPr>
          <a:xfrm>
            <a:off x="4053600" y="2675880"/>
            <a:ext cx="3061800" cy="640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latin typeface="Acumin Pro"/>
              </a:rPr>
              <a:t>TÉLI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f2f2f2"/>
                </a:solidFill>
                <a:highlight>
                  <a:srgbClr val="33ad5f"/>
                </a:highlight>
                <a:latin typeface="Acumin Pro"/>
              </a:rPr>
              <a:t>KRÍZISPROGRAM</a:t>
            </a:r>
            <a:endParaRPr b="0" lang="hu-H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5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5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5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Kép 7" descr="A képen kültéri, épület, fű, autó látható&#10;&#10;Automatikusan generált leírás"/>
          <p:cNvPicPr/>
          <p:nvPr/>
        </p:nvPicPr>
        <p:blipFill>
          <a:blip r:embed="rId1"/>
          <a:srcRect l="833" t="37160" r="2197" b="28525"/>
          <a:stretch/>
        </p:blipFill>
        <p:spPr>
          <a:xfrm>
            <a:off x="0" y="0"/>
            <a:ext cx="12191760" cy="2876040"/>
          </a:xfrm>
          <a:prstGeom prst="rect">
            <a:avLst/>
          </a:prstGeom>
          <a:ln w="0">
            <a:noFill/>
          </a:ln>
        </p:spPr>
      </p:pic>
      <p:sp>
        <p:nvSpPr>
          <p:cNvPr id="141" name="Szövegdoboz 8"/>
          <p:cNvSpPr/>
          <p:nvPr/>
        </p:nvSpPr>
        <p:spPr>
          <a:xfrm>
            <a:off x="1608840" y="3630600"/>
            <a:ext cx="3817440" cy="231228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hu-HU" sz="1600" spc="-1" strike="noStrike">
                <a:solidFill>
                  <a:srgbClr val="000000"/>
                </a:solidFill>
                <a:latin typeface="Acumin Pro"/>
              </a:rPr>
              <a:t>Együtt a lakhatásért mentorprogram</a:t>
            </a: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hu-HU" sz="1600" spc="-1" strike="noStrike">
                <a:solidFill>
                  <a:srgbClr val="000000"/>
                </a:solidFill>
                <a:latin typeface="Acumin Pro"/>
              </a:rPr>
              <a:t>Felebarát – téli krízisprogram</a:t>
            </a: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hu-HU" sz="1600" spc="-1" strike="noStrike">
                <a:solidFill>
                  <a:srgbClr val="000000"/>
                </a:solidFill>
                <a:latin typeface="Acumin Pro"/>
              </a:rPr>
              <a:t>Nyilas Misi Ösztöndíjprogram</a:t>
            </a: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hu-HU" sz="1600" spc="-1" strike="noStrike">
                <a:solidFill>
                  <a:srgbClr val="000000"/>
                </a:solidFill>
                <a:latin typeface="Acumin Pro"/>
              </a:rPr>
              <a:t>Szeretethíd Református Önkéntes Napok</a:t>
            </a: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hu-HU" sz="1600" spc="-1" strike="noStrike">
                <a:solidFill>
                  <a:srgbClr val="000000"/>
                </a:solidFill>
                <a:latin typeface="Acumin Pro"/>
              </a:rPr>
              <a:t>Nyári táborok</a:t>
            </a: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hu-HU" sz="1800" spc="-1" strike="noStrike">
              <a:latin typeface="Arial"/>
            </a:endParaRPr>
          </a:p>
        </p:txBody>
      </p:sp>
      <p:sp>
        <p:nvSpPr>
          <p:cNvPr id="142" name="Szövegdoboz 14"/>
          <p:cNvSpPr/>
          <p:nvPr/>
        </p:nvSpPr>
        <p:spPr>
          <a:xfrm>
            <a:off x="7603200" y="3530160"/>
            <a:ext cx="2810880" cy="155196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hu-HU" sz="1600" spc="-1" strike="noStrike">
                <a:solidFill>
                  <a:srgbClr val="000000"/>
                </a:solidFill>
                <a:latin typeface="Acumin Pro"/>
              </a:rPr>
              <a:t>Szeretetdoboz</a:t>
            </a: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hu-HU" sz="1600" spc="-1" strike="noStrike">
                <a:solidFill>
                  <a:srgbClr val="000000"/>
                </a:solidFill>
                <a:latin typeface="Acumin Pro"/>
              </a:rPr>
              <a:t>Kívánságlista</a:t>
            </a: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hu-HU" sz="1600" spc="-1" strike="noStrike">
                <a:solidFill>
                  <a:srgbClr val="000000"/>
                </a:solidFill>
                <a:latin typeface="Acumin Pro"/>
              </a:rPr>
              <a:t>Tanszergyűjtés</a:t>
            </a: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hu-HU" sz="1600" spc="-1" strike="noStrike">
                <a:solidFill>
                  <a:srgbClr val="000000"/>
                </a:solidFill>
                <a:latin typeface="Acumin Pro"/>
              </a:rPr>
              <a:t>Nyilas Misi Pakk</a:t>
            </a: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hu-HU" sz="1600" spc="-1" strike="noStrike">
                <a:solidFill>
                  <a:srgbClr val="000000"/>
                </a:solidFill>
                <a:latin typeface="Acumin Pro"/>
              </a:rPr>
              <a:t>Adománykártya</a:t>
            </a: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hu-HU" sz="1600" spc="-1" strike="noStrike">
                <a:solidFill>
                  <a:srgbClr val="000000"/>
                </a:solidFill>
                <a:latin typeface="Acumin Pro"/>
              </a:rPr>
              <a:t>Krízisalap</a:t>
            </a:r>
            <a:endParaRPr b="0" lang="hu-HU" sz="1600" spc="-1" strike="noStrike">
              <a:latin typeface="Arial"/>
            </a:endParaRPr>
          </a:p>
        </p:txBody>
      </p:sp>
      <p:sp>
        <p:nvSpPr>
          <p:cNvPr id="143" name="Szövegdoboz 15"/>
          <p:cNvSpPr/>
          <p:nvPr/>
        </p:nvSpPr>
        <p:spPr>
          <a:xfrm>
            <a:off x="2135520" y="3147840"/>
            <a:ext cx="2810880" cy="700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hu-HU" sz="2000" spc="-1" strike="noStrike">
                <a:solidFill>
                  <a:srgbClr val="33ad5f"/>
                </a:solidFill>
                <a:latin typeface="Acumin Pro"/>
              </a:rPr>
              <a:t>SZOCIÁLIS PROGRAMOK</a:t>
            </a:r>
            <a:endParaRPr b="0" lang="hu-HU" sz="2000" spc="-1" strike="noStrike">
              <a:latin typeface="Arial"/>
            </a:endParaRPr>
          </a:p>
        </p:txBody>
      </p:sp>
      <p:sp>
        <p:nvSpPr>
          <p:cNvPr id="144" name="Szövegdoboz 17"/>
          <p:cNvSpPr/>
          <p:nvPr/>
        </p:nvSpPr>
        <p:spPr>
          <a:xfrm>
            <a:off x="6172200" y="3120480"/>
            <a:ext cx="4889520" cy="700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hu-HU" sz="2000" spc="-1" strike="noStrike">
                <a:solidFill>
                  <a:srgbClr val="33ad5f"/>
                </a:solidFill>
                <a:latin typeface="Acumin Pro"/>
              </a:rPr>
              <a:t>ADOMÁNYKOORDINÁCIÓS PROGRAMOK</a:t>
            </a:r>
            <a:endParaRPr b="0" lang="hu-HU" sz="2000" spc="-1" strike="noStrike">
              <a:latin typeface="Arial"/>
            </a:endParaRPr>
          </a:p>
        </p:txBody>
      </p:sp>
      <p:sp>
        <p:nvSpPr>
          <p:cNvPr id="145" name="Szövegdoboz 18"/>
          <p:cNvSpPr/>
          <p:nvPr/>
        </p:nvSpPr>
        <p:spPr>
          <a:xfrm>
            <a:off x="168840" y="5689800"/>
            <a:ext cx="11953080" cy="1310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hu-HU" sz="4000" spc="-1" strike="noStrike">
                <a:solidFill>
                  <a:srgbClr val="33ad5f"/>
                </a:solidFill>
                <a:latin typeface="Acumin Pro"/>
              </a:rPr>
              <a:t>SZOCIÁLIS- ÉS ADOMÁNYKOORDINÁCIÓS </a:t>
            </a:r>
            <a:r>
              <a:rPr b="1" lang="hu-HU" sz="4000" spc="-1" strike="noStrike">
                <a:solidFill>
                  <a:srgbClr val="3b3838"/>
                </a:solidFill>
                <a:latin typeface="Acumin Pro"/>
              </a:rPr>
              <a:t>PROGRAMOK</a:t>
            </a:r>
            <a:endParaRPr b="0" lang="hu-HU" sz="4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9" dur="indefinite" restart="never" nodeType="tmRoot">
          <p:childTnLst>
            <p:seq>
              <p:cTn id="60" dur="indefinite" nodeType="mainSeq"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nodeType="with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65" dur="10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66" dur="10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7" dur="10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nodeType="with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70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71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2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nodeType="withEffect" fill="hold" presetClass="entr" presetID="10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7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nodeType="withEffect" fill="hold" presetClass="entr" presetID="42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7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79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0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nodeType="with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8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nodeType="withEffect" fill="hold" presetClass="entr" presetID="42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86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7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8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Ábra 3" descr="Faház körvonalas"/>
          <p:cNvPicPr/>
          <p:nvPr/>
        </p:nvPicPr>
        <p:blipFill>
          <a:blip r:embed="rId1"/>
          <a:stretch/>
        </p:blipFill>
        <p:spPr>
          <a:xfrm>
            <a:off x="86760" y="1485720"/>
            <a:ext cx="914040" cy="914040"/>
          </a:xfrm>
          <a:prstGeom prst="rect">
            <a:avLst/>
          </a:prstGeom>
          <a:ln w="0">
            <a:noFill/>
          </a:ln>
        </p:spPr>
      </p:pic>
      <p:pic>
        <p:nvPicPr>
          <p:cNvPr id="147" name="Ábra 5" descr="Személy ötlettel körvonalas"/>
          <p:cNvPicPr/>
          <p:nvPr/>
        </p:nvPicPr>
        <p:blipFill>
          <a:blip r:embed="rId2"/>
          <a:stretch/>
        </p:blipFill>
        <p:spPr>
          <a:xfrm>
            <a:off x="86760" y="305748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148" name="Szövegdoboz 13"/>
          <p:cNvSpPr/>
          <p:nvPr/>
        </p:nvSpPr>
        <p:spPr>
          <a:xfrm>
            <a:off x="1050840" y="3175200"/>
            <a:ext cx="2993760" cy="914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1800" spc="-1" strike="noStrike" cap="all">
                <a:solidFill>
                  <a:srgbClr val="000000"/>
                </a:solidFill>
                <a:latin typeface="Calibri"/>
              </a:rPr>
              <a:t>Adós mentorálás, pénzügyi tudatosság fejlesztése</a:t>
            </a:r>
            <a:endParaRPr b="0" lang="hu-HU" sz="1800" spc="-1" strike="noStrike">
              <a:latin typeface="Arial"/>
            </a:endParaRPr>
          </a:p>
        </p:txBody>
      </p:sp>
      <p:sp>
        <p:nvSpPr>
          <p:cNvPr id="149" name="Szövegdoboz 15"/>
          <p:cNvSpPr/>
          <p:nvPr/>
        </p:nvSpPr>
        <p:spPr>
          <a:xfrm>
            <a:off x="1031760" y="4967640"/>
            <a:ext cx="3231720" cy="36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1800" spc="-1" strike="noStrike" cap="all">
                <a:solidFill>
                  <a:srgbClr val="000000"/>
                </a:solidFill>
                <a:latin typeface="Calibri"/>
              </a:rPr>
              <a:t>Ingatlanmentő program</a:t>
            </a:r>
            <a:endParaRPr b="0" lang="hu-HU" sz="1800" spc="-1" strike="noStrike">
              <a:latin typeface="Arial"/>
            </a:endParaRPr>
          </a:p>
        </p:txBody>
      </p:sp>
      <p:sp>
        <p:nvSpPr>
          <p:cNvPr id="150" name="Szövegdoboz 2"/>
          <p:cNvSpPr/>
          <p:nvPr/>
        </p:nvSpPr>
        <p:spPr>
          <a:xfrm>
            <a:off x="1001160" y="1648440"/>
            <a:ext cx="3053520" cy="640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1800" spc="-1" strike="noStrike" cap="all">
                <a:solidFill>
                  <a:srgbClr val="000000"/>
                </a:solidFill>
                <a:latin typeface="Calibri"/>
              </a:rPr>
              <a:t>Lakhatás elvesztésének megakadályozása</a:t>
            </a:r>
            <a:endParaRPr b="0" lang="hu-HU" sz="1800" spc="-1" strike="noStrike">
              <a:latin typeface="Arial"/>
            </a:endParaRPr>
          </a:p>
        </p:txBody>
      </p:sp>
      <p:pic>
        <p:nvPicPr>
          <p:cNvPr id="151" name="Kép 4" descr=""/>
          <p:cNvPicPr/>
          <p:nvPr/>
        </p:nvPicPr>
        <p:blipFill>
          <a:blip r:embed="rId3"/>
          <a:stretch/>
        </p:blipFill>
        <p:spPr>
          <a:xfrm>
            <a:off x="4071600" y="-109440"/>
            <a:ext cx="10059480" cy="6967080"/>
          </a:xfrm>
          <a:prstGeom prst="rect">
            <a:avLst/>
          </a:prstGeom>
          <a:ln w="0">
            <a:noFill/>
          </a:ln>
        </p:spPr>
      </p:pic>
      <p:pic>
        <p:nvPicPr>
          <p:cNvPr id="152" name="Ábra 6" descr="Férfi Electrician körvonalas"/>
          <p:cNvPicPr/>
          <p:nvPr/>
        </p:nvPicPr>
        <p:blipFill>
          <a:blip r:embed="rId4"/>
          <a:stretch/>
        </p:blipFill>
        <p:spPr>
          <a:xfrm>
            <a:off x="99360" y="469260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153" name="Szövegdoboz 8"/>
          <p:cNvSpPr/>
          <p:nvPr/>
        </p:nvSpPr>
        <p:spPr>
          <a:xfrm>
            <a:off x="109440" y="0"/>
            <a:ext cx="11131560" cy="143172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4400" spc="-1" strike="noStrike">
                <a:solidFill>
                  <a:srgbClr val="33ad5f"/>
                </a:solidFill>
                <a:latin typeface="Acumin Pro"/>
              </a:rPr>
              <a:t>EGYÜTT A LAKHATÁSÉRT </a:t>
            </a:r>
            <a:r>
              <a:rPr b="1" lang="hu-HU" sz="4400" spc="-1" strike="noStrike">
                <a:solidFill>
                  <a:srgbClr val="595959"/>
                </a:solidFill>
                <a:latin typeface="Acumin Pro"/>
              </a:rPr>
              <a:t>MENTORPROGRAM</a:t>
            </a:r>
            <a:endParaRPr b="0" lang="hu-HU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89" dur="indefinite" restart="never" nodeType="tmRoot">
          <p:childTnLst>
            <p:seq>
              <p:cTn id="90" dur="indefinite" nodeType="mainSeq"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9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nodeType="withEffect" fill="hold" presetClass="entr" presetID="1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9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01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02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3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nodeType="withEffect" fill="hold" presetClass="entr" presetID="42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06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07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8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11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12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3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15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17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19" nodeType="after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1" dur="7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2" dur="7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Kép 6" descr=""/>
          <p:cNvPicPr/>
          <p:nvPr/>
        </p:nvPicPr>
        <p:blipFill>
          <a:blip r:embed="rId1"/>
          <a:stretch/>
        </p:blipFill>
        <p:spPr>
          <a:xfrm>
            <a:off x="-3061440" y="78840"/>
            <a:ext cx="10286640" cy="6857640"/>
          </a:xfrm>
          <a:prstGeom prst="rect">
            <a:avLst/>
          </a:prstGeom>
          <a:ln w="0">
            <a:noFill/>
          </a:ln>
        </p:spPr>
      </p:pic>
      <p:sp>
        <p:nvSpPr>
          <p:cNvPr id="155" name="Szövegdoboz 5"/>
          <p:cNvSpPr/>
          <p:nvPr/>
        </p:nvSpPr>
        <p:spPr>
          <a:xfrm>
            <a:off x="3998880" y="78840"/>
            <a:ext cx="7943040" cy="143172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r">
              <a:lnSpc>
                <a:spcPct val="100000"/>
              </a:lnSpc>
              <a:buNone/>
            </a:pPr>
            <a:r>
              <a:rPr b="1" lang="hu-HU" sz="4400" spc="-1" strike="noStrike">
                <a:solidFill>
                  <a:srgbClr val="33ad5f"/>
                </a:solidFill>
                <a:latin typeface="Acumin Pro"/>
              </a:rPr>
              <a:t>FELEBARÁT </a:t>
            </a:r>
            <a:r>
              <a:rPr b="1" lang="hu-HU" sz="4400" spc="-1" strike="noStrike">
                <a:solidFill>
                  <a:srgbClr val="595959"/>
                </a:solidFill>
                <a:latin typeface="Acumin Pro"/>
              </a:rPr>
              <a:t>TÉLI KRÍZISPROGRAM</a:t>
            </a:r>
            <a:endParaRPr b="0" lang="hu-HU" sz="4400" spc="-1" strike="noStrike">
              <a:latin typeface="Arial"/>
            </a:endParaRPr>
          </a:p>
        </p:txBody>
      </p:sp>
      <p:pic>
        <p:nvPicPr>
          <p:cNvPr id="156" name="Ábra 7" descr="Tészta körvonalas"/>
          <p:cNvPicPr/>
          <p:nvPr/>
        </p:nvPicPr>
        <p:blipFill>
          <a:blip r:embed="rId2"/>
          <a:stretch/>
        </p:blipFill>
        <p:spPr>
          <a:xfrm>
            <a:off x="7309080" y="91188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157" name="Téglalap 8"/>
          <p:cNvSpPr/>
          <p:nvPr/>
        </p:nvSpPr>
        <p:spPr>
          <a:xfrm>
            <a:off x="7926120" y="1086840"/>
            <a:ext cx="4178520" cy="57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200" spc="-1" strike="noStrike">
                <a:solidFill>
                  <a:srgbClr val="33ad5f"/>
                </a:solidFill>
                <a:latin typeface="Acumin Pro"/>
              </a:rPr>
              <a:t>MEGÉTELOSZTÁS</a:t>
            </a:r>
            <a:endParaRPr b="0" lang="hu-HU" sz="3200" spc="-1" strike="noStrike">
              <a:latin typeface="Arial"/>
            </a:endParaRPr>
          </a:p>
        </p:txBody>
      </p:sp>
      <p:pic>
        <p:nvPicPr>
          <p:cNvPr id="158" name="Ábra 10" descr="Kínai teáskanna és pohár körvonalas"/>
          <p:cNvPicPr/>
          <p:nvPr/>
        </p:nvPicPr>
        <p:blipFill>
          <a:blip r:embed="rId3"/>
          <a:stretch/>
        </p:blipFill>
        <p:spPr>
          <a:xfrm>
            <a:off x="7329240" y="275004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159" name="Téglalap 11"/>
          <p:cNvSpPr/>
          <p:nvPr/>
        </p:nvSpPr>
        <p:spPr>
          <a:xfrm>
            <a:off x="7887960" y="2984760"/>
            <a:ext cx="4445280" cy="57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200" spc="-1" strike="noStrike">
                <a:solidFill>
                  <a:srgbClr val="33ad5f"/>
                </a:solidFill>
                <a:latin typeface="Acumin Pro"/>
              </a:rPr>
              <a:t>VÁROSI TEAJÁRAT</a:t>
            </a:r>
            <a:endParaRPr b="0" lang="hu-HU" sz="3200" spc="-1" strike="noStrike">
              <a:latin typeface="Arial"/>
            </a:endParaRPr>
          </a:p>
        </p:txBody>
      </p:sp>
      <p:pic>
        <p:nvPicPr>
          <p:cNvPr id="160" name="Ábra 14" descr="Máglya körvonalas"/>
          <p:cNvPicPr/>
          <p:nvPr/>
        </p:nvPicPr>
        <p:blipFill>
          <a:blip r:embed="rId4"/>
          <a:stretch/>
        </p:blipFill>
        <p:spPr>
          <a:xfrm>
            <a:off x="7309080" y="442620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161" name="Téglalap 1"/>
          <p:cNvSpPr/>
          <p:nvPr/>
        </p:nvSpPr>
        <p:spPr>
          <a:xfrm>
            <a:off x="8083440" y="4628520"/>
            <a:ext cx="4282200" cy="57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200" spc="-1" strike="noStrike">
                <a:solidFill>
                  <a:srgbClr val="33ad5f"/>
                </a:solidFill>
                <a:latin typeface="Acumin Pro"/>
              </a:rPr>
              <a:t>TŰZIFA ADOMÁNY</a:t>
            </a:r>
            <a:endParaRPr b="0" lang="hu-H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23" dur="indefinite" restart="never" nodeType="tmRoot">
          <p:childTnLst>
            <p:seq>
              <p:cTn id="124" dur="indefinite" nodeType="mainSeq"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nodeType="after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9" dur="75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0" dur="75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"/>
                            </p:stCondLst>
                            <p:childTnLst>
                              <p:par>
                                <p:cTn id="132" nodeType="after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4" dur="75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5" dur="75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nodeType="with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8" dur="7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9" dur="7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nodeType="with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2" dur="7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3" dur="7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nodeType="with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6" dur="7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7" dur="7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500"/>
                            </p:stCondLst>
                            <p:childTnLst>
                              <p:par>
                                <p:cTn id="149" nodeType="after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1" dur="7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2" dur="7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nodeType="with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5" dur="7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6" dur="7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Kép 2" descr=""/>
          <p:cNvPicPr/>
          <p:nvPr/>
        </p:nvPicPr>
        <p:blipFill>
          <a:blip r:embed="rId1"/>
          <a:srcRect l="10957" t="0" r="10957" b="0"/>
          <a:stretch/>
        </p:blipFill>
        <p:spPr>
          <a:xfrm>
            <a:off x="0" y="0"/>
            <a:ext cx="4042080" cy="3447360"/>
          </a:xfrm>
          <a:prstGeom prst="rect">
            <a:avLst/>
          </a:prstGeom>
          <a:ln w="0">
            <a:noFill/>
          </a:ln>
        </p:spPr>
      </p:pic>
      <p:pic>
        <p:nvPicPr>
          <p:cNvPr id="163" name="Kép 4" descr=""/>
          <p:cNvPicPr/>
          <p:nvPr/>
        </p:nvPicPr>
        <p:blipFill>
          <a:blip r:embed="rId2"/>
          <a:srcRect l="10946" t="0" r="10946" b="0"/>
          <a:stretch/>
        </p:blipFill>
        <p:spPr>
          <a:xfrm>
            <a:off x="8149320" y="0"/>
            <a:ext cx="4042080" cy="3447360"/>
          </a:xfrm>
          <a:prstGeom prst="rect">
            <a:avLst/>
          </a:prstGeom>
          <a:ln w="0">
            <a:noFill/>
          </a:ln>
        </p:spPr>
      </p:pic>
      <p:pic>
        <p:nvPicPr>
          <p:cNvPr id="164" name="Kép 6" descr=""/>
          <p:cNvPicPr/>
          <p:nvPr/>
        </p:nvPicPr>
        <p:blipFill>
          <a:blip r:embed="rId3"/>
          <a:srcRect l="10044" t="0" r="10044" b="0"/>
          <a:stretch/>
        </p:blipFill>
        <p:spPr>
          <a:xfrm>
            <a:off x="4042440" y="0"/>
            <a:ext cx="4106520" cy="3448440"/>
          </a:xfrm>
          <a:prstGeom prst="rect">
            <a:avLst/>
          </a:prstGeom>
          <a:ln w="0">
            <a:noFill/>
          </a:ln>
        </p:spPr>
      </p:pic>
      <p:sp>
        <p:nvSpPr>
          <p:cNvPr id="165" name="Szövegdoboz 7"/>
          <p:cNvSpPr/>
          <p:nvPr/>
        </p:nvSpPr>
        <p:spPr>
          <a:xfrm>
            <a:off x="0" y="3982680"/>
            <a:ext cx="12191760" cy="64044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hu-HU" sz="3600" spc="-1" strike="noStrike">
                <a:solidFill>
                  <a:srgbClr val="33ad5f"/>
                </a:solidFill>
                <a:latin typeface="Acumin Pro"/>
              </a:rPr>
              <a:t>NYILAS MISI </a:t>
            </a:r>
            <a:r>
              <a:rPr b="1" lang="hu-HU" sz="3600" spc="-1" strike="noStrike">
                <a:solidFill>
                  <a:srgbClr val="000000"/>
                </a:solidFill>
                <a:latin typeface="Acumin Pro"/>
              </a:rPr>
              <a:t>ÖSZTÖNDÍJPROGRAM</a:t>
            </a:r>
            <a:endParaRPr b="0" lang="hu-HU" sz="3600" spc="-1" strike="noStrike">
              <a:latin typeface="Arial"/>
            </a:endParaRPr>
          </a:p>
        </p:txBody>
      </p:sp>
      <p:sp>
        <p:nvSpPr>
          <p:cNvPr id="166" name="Téglalap 8"/>
          <p:cNvSpPr/>
          <p:nvPr/>
        </p:nvSpPr>
        <p:spPr>
          <a:xfrm>
            <a:off x="-228600" y="5221440"/>
            <a:ext cx="12191760" cy="457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Tehetséggondozás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	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/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	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Anyagi támogatás és mentorálás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	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/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	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Tábor </a:t>
            </a:r>
            <a:endParaRPr b="0" lang="hu-H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7" dur="indefinite" restart="never" nodeType="tmRoot">
          <p:childTnLst>
            <p:seq>
              <p:cTn id="158" dur="indefinite" nodeType="mainSeq"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nodeType="with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63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64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5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nodeType="with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68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69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0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nodeType="with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73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74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5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7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7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500"/>
                            </p:stCondLst>
                            <p:childTnLst>
                              <p:par>
                                <p:cTn id="181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8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zövegdoboz 7"/>
          <p:cNvSpPr/>
          <p:nvPr/>
        </p:nvSpPr>
        <p:spPr>
          <a:xfrm>
            <a:off x="0" y="3982680"/>
            <a:ext cx="12191760" cy="64044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hu-HU" sz="3600" spc="-1" strike="noStrike">
                <a:solidFill>
                  <a:srgbClr val="33ad5f"/>
                </a:solidFill>
                <a:latin typeface="Acumin Pro"/>
              </a:rPr>
              <a:t>NYÁRI </a:t>
            </a:r>
            <a:r>
              <a:rPr b="1" lang="hu-HU" sz="3600" spc="-1" strike="noStrike">
                <a:solidFill>
                  <a:srgbClr val="000000"/>
                </a:solidFill>
                <a:latin typeface="Acumin Pro"/>
              </a:rPr>
              <a:t>TÁBOROK</a:t>
            </a:r>
            <a:endParaRPr b="0" lang="hu-HU" sz="3600" spc="-1" strike="noStrike">
              <a:latin typeface="Arial"/>
            </a:endParaRPr>
          </a:p>
        </p:txBody>
      </p:sp>
      <p:sp>
        <p:nvSpPr>
          <p:cNvPr id="168" name="Téglalap 8"/>
          <p:cNvSpPr/>
          <p:nvPr/>
        </p:nvSpPr>
        <p:spPr>
          <a:xfrm>
            <a:off x="-228600" y="5221440"/>
            <a:ext cx="12191760" cy="457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Nyilas Misi tábor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	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/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	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Erzsébet táborok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	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/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	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Napközis táborok</a:t>
            </a:r>
            <a:endParaRPr b="0" lang="hu-HU" sz="2400" spc="-1" strike="noStrike">
              <a:latin typeface="Arial"/>
            </a:endParaRPr>
          </a:p>
        </p:txBody>
      </p:sp>
      <p:pic>
        <p:nvPicPr>
          <p:cNvPr id="169" name="Kép 1" descr=""/>
          <p:cNvPicPr/>
          <p:nvPr/>
        </p:nvPicPr>
        <p:blipFill>
          <a:blip r:embed="rId1"/>
          <a:srcRect l="0" t="31215" r="0" b="31215"/>
          <a:stretch/>
        </p:blipFill>
        <p:spPr>
          <a:xfrm>
            <a:off x="0" y="0"/>
            <a:ext cx="12191760" cy="3428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84" dur="indefinite" restart="never" nodeType="tmRoot">
          <p:childTnLst>
            <p:seq>
              <p:cTn id="185" dur="indefinite" nodeType="mainSeq"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90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500"/>
                            </p:stCondLst>
                            <p:childTnLst>
                              <p:par>
                                <p:cTn id="192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9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nodeType="with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97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98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9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Kép 3" descr=""/>
          <p:cNvPicPr/>
          <p:nvPr/>
        </p:nvPicPr>
        <p:blipFill>
          <a:blip r:embed="rId1"/>
          <a:srcRect l="14401" t="0" r="14401" b="0"/>
          <a:stretch/>
        </p:blipFill>
        <p:spPr>
          <a:xfrm>
            <a:off x="8280" y="0"/>
            <a:ext cx="7326720" cy="6857640"/>
          </a:xfrm>
          <a:prstGeom prst="rect">
            <a:avLst/>
          </a:prstGeom>
          <a:ln w="0">
            <a:noFill/>
          </a:ln>
        </p:spPr>
      </p:pic>
      <p:sp>
        <p:nvSpPr>
          <p:cNvPr id="171" name="Szövegdoboz 1"/>
          <p:cNvSpPr/>
          <p:nvPr/>
        </p:nvSpPr>
        <p:spPr>
          <a:xfrm rot="5400000">
            <a:off x="3913560" y="3046680"/>
            <a:ext cx="6857640" cy="1188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600" spc="-1" strike="noStrike">
                <a:solidFill>
                  <a:srgbClr val="33ad5f"/>
                </a:solidFill>
                <a:latin typeface="Acumin Pro"/>
              </a:rPr>
              <a:t>SZERETETHÍD </a:t>
            </a:r>
            <a:r>
              <a:rPr b="1" lang="hu-HU" sz="3600" spc="-1" strike="noStrike">
                <a:solidFill>
                  <a:srgbClr val="595959"/>
                </a:solidFill>
                <a:latin typeface="Acumin Pro"/>
              </a:rPr>
              <a:t>ÖNKÉNTES NAPOK</a:t>
            </a:r>
            <a:endParaRPr b="0" lang="hu-HU" sz="3600" spc="-1" strike="noStrike">
              <a:latin typeface="Arial"/>
            </a:endParaRPr>
          </a:p>
        </p:txBody>
      </p:sp>
      <p:sp>
        <p:nvSpPr>
          <p:cNvPr id="172" name="Szövegdoboz 4"/>
          <p:cNvSpPr/>
          <p:nvPr/>
        </p:nvSpPr>
        <p:spPr>
          <a:xfrm>
            <a:off x="8083080" y="243000"/>
            <a:ext cx="3952800" cy="7406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„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Ne szóval szeressünk, se nyelvvel, hanem cselekedettel és valósággal.” (1Ján 3,18</a:t>
            </a: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24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endParaRPr b="0" lang="hu-HU" sz="24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endParaRPr b="0" lang="hu-HU" sz="2400" spc="-1" strike="noStrike">
              <a:latin typeface="Arial"/>
            </a:endParaRPr>
          </a:p>
          <a:p>
            <a:pPr algn="r">
              <a:lnSpc>
                <a:spcPct val="100000"/>
              </a:lnSpc>
              <a:buNone/>
            </a:pP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Minden év májusában több tízezer önkéntes csatlakozik Kárpát-medence-szerte a Szeretethíd Református Önkéntes Napokhoz.</a:t>
            </a:r>
            <a:endParaRPr b="0" lang="hu-HU" sz="2400" spc="-1" strike="noStrike">
              <a:latin typeface="Arial"/>
            </a:endParaRPr>
          </a:p>
          <a:p>
            <a:pPr algn="r">
              <a:lnSpc>
                <a:spcPct val="100000"/>
              </a:lnSpc>
              <a:buNone/>
            </a:pPr>
            <a:endParaRPr b="0" lang="hu-HU" sz="2400" spc="-1" strike="noStrike">
              <a:latin typeface="Arial"/>
            </a:endParaRPr>
          </a:p>
          <a:p>
            <a:pPr algn="r">
              <a:lnSpc>
                <a:spcPct val="100000"/>
              </a:lnSpc>
              <a:buNone/>
            </a:pPr>
            <a:endParaRPr b="0" lang="hu-HU" sz="2400" spc="-1" strike="noStrike">
              <a:latin typeface="Arial"/>
            </a:endParaRPr>
          </a:p>
          <a:p>
            <a:pPr algn="r">
              <a:lnSpc>
                <a:spcPct val="100000"/>
              </a:lnSpc>
              <a:buNone/>
            </a:pP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Idén </a:t>
            </a:r>
            <a:r>
              <a:rPr b="1" lang="hu-HU" sz="2400" spc="-1" strike="noStrike">
                <a:solidFill>
                  <a:srgbClr val="33ad5f"/>
                </a:solidFill>
                <a:latin typeface="Acumin Pro"/>
                <a:ea typeface="Calibri"/>
              </a:rPr>
              <a:t>15.000 önkéntes 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szolgált </a:t>
            </a: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több mint </a:t>
            </a:r>
            <a:r>
              <a:rPr b="1" lang="hu-HU" sz="2400" spc="-1" strike="noStrike">
                <a:solidFill>
                  <a:srgbClr val="33ad5f"/>
                </a:solidFill>
                <a:latin typeface="Acumin Pro"/>
                <a:ea typeface="Calibri"/>
              </a:rPr>
              <a:t>400 helyszínen</a:t>
            </a: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.</a:t>
            </a:r>
            <a:endParaRPr b="0" lang="hu-H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00" dur="indefinite" restart="never" nodeType="tmRoot">
          <p:childTnLst>
            <p:seq>
              <p:cTn id="201" dur="indefinite" nodeType="mainSeq"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06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00"/>
                            </p:stCondLst>
                            <p:childTnLst>
                              <p:par>
                                <p:cTn id="208" nodeType="after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10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11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2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1500"/>
                            </p:stCondLst>
                            <p:childTnLst>
                              <p:par>
                                <p:cTn id="214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16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zövegdoboz 1"/>
          <p:cNvSpPr/>
          <p:nvPr/>
        </p:nvSpPr>
        <p:spPr>
          <a:xfrm>
            <a:off x="139320" y="3751920"/>
            <a:ext cx="11236680" cy="143172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4400" spc="-1" strike="noStrike">
                <a:solidFill>
                  <a:srgbClr val="33ad5f"/>
                </a:solidFill>
                <a:latin typeface="Acumin Pro"/>
              </a:rPr>
              <a:t>ADOMÁNYKOORDINÁCIÓS </a:t>
            </a:r>
            <a:r>
              <a:rPr b="1" lang="hu-HU" sz="4400" spc="-1" strike="noStrike">
                <a:solidFill>
                  <a:srgbClr val="595959"/>
                </a:solidFill>
                <a:latin typeface="Acumin Pro"/>
              </a:rPr>
              <a:t>PROGRAMOK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174" name="Téglalap 2"/>
          <p:cNvSpPr/>
          <p:nvPr/>
        </p:nvSpPr>
        <p:spPr>
          <a:xfrm>
            <a:off x="1136520" y="5369040"/>
            <a:ext cx="6427080" cy="640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1800" spc="-1" strike="noStrike">
                <a:solidFill>
                  <a:srgbClr val="000000"/>
                </a:solidFill>
                <a:latin typeface="Calibri"/>
              </a:rPr>
              <a:t>- Lakhatási, egészségügyi, egyéb krízishelyzet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800" spc="-1" strike="noStrike">
                <a:solidFill>
                  <a:srgbClr val="000000"/>
                </a:solidFill>
                <a:latin typeface="Calibri"/>
              </a:rPr>
              <a:t>- Egyedileg elbírált pénzbeli támogatás</a:t>
            </a:r>
            <a:endParaRPr b="0" lang="hu-HU" sz="1800" spc="-1" strike="noStrike">
              <a:latin typeface="Arial"/>
            </a:endParaRPr>
          </a:p>
        </p:txBody>
      </p:sp>
      <p:sp>
        <p:nvSpPr>
          <p:cNvPr id="175" name="Szövegdoboz 9"/>
          <p:cNvSpPr/>
          <p:nvPr/>
        </p:nvSpPr>
        <p:spPr>
          <a:xfrm>
            <a:off x="-218520" y="4863960"/>
            <a:ext cx="2553840" cy="944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hu-HU" sz="2800" spc="-1" strike="noStrike">
                <a:solidFill>
                  <a:srgbClr val="33ad5f"/>
                </a:solidFill>
                <a:latin typeface="Acumin Pro"/>
              </a:rPr>
              <a:t>KRÍZISALAP</a:t>
            </a:r>
            <a:endParaRPr b="0" lang="hu-HU" sz="2800" spc="-1" strike="noStrike">
              <a:latin typeface="Arial"/>
            </a:endParaRPr>
          </a:p>
        </p:txBody>
      </p:sp>
      <p:sp>
        <p:nvSpPr>
          <p:cNvPr id="176" name="Szövegdoboz 3"/>
          <p:cNvSpPr/>
          <p:nvPr/>
        </p:nvSpPr>
        <p:spPr>
          <a:xfrm>
            <a:off x="8676720" y="4867200"/>
            <a:ext cx="3252960" cy="944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hu-HU" sz="2800" spc="-1" strike="noStrike">
                <a:solidFill>
                  <a:srgbClr val="33ad5f"/>
                </a:solidFill>
                <a:latin typeface="Acumin Pro"/>
              </a:rPr>
              <a:t>ADOMÁNYKÁRTYA</a:t>
            </a:r>
            <a:endParaRPr b="0" lang="hu-HU" sz="2800" spc="-1" strike="noStrike">
              <a:latin typeface="Arial"/>
            </a:endParaRPr>
          </a:p>
        </p:txBody>
      </p:sp>
      <p:sp>
        <p:nvSpPr>
          <p:cNvPr id="177" name="Téglalap 5"/>
          <p:cNvSpPr/>
          <p:nvPr/>
        </p:nvSpPr>
        <p:spPr>
          <a:xfrm>
            <a:off x="6427440" y="5342400"/>
            <a:ext cx="6427080" cy="640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1800" spc="-1" strike="noStrike">
                <a:solidFill>
                  <a:srgbClr val="000000"/>
                </a:solidFill>
                <a:latin typeface="Calibri"/>
              </a:rPr>
              <a:t>- Mindennapi megélhetési kiadások fedezésére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800" spc="-1" strike="noStrike">
                <a:solidFill>
                  <a:srgbClr val="000000"/>
                </a:solidFill>
                <a:latin typeface="Calibri"/>
              </a:rPr>
              <a:t>- Mentorálással kísért 6 hónapos program</a:t>
            </a:r>
            <a:endParaRPr b="0" lang="hu-HU" sz="1800" spc="-1" strike="noStrike">
              <a:latin typeface="Arial"/>
            </a:endParaRPr>
          </a:p>
        </p:txBody>
      </p:sp>
      <p:pic>
        <p:nvPicPr>
          <p:cNvPr id="178" name="Kép 7" descr=""/>
          <p:cNvPicPr/>
          <p:nvPr/>
        </p:nvPicPr>
        <p:blipFill>
          <a:blip r:embed="rId1"/>
          <a:srcRect l="0" t="28910" r="0" b="28910"/>
          <a:stretch/>
        </p:blipFill>
        <p:spPr>
          <a:xfrm>
            <a:off x="0" y="0"/>
            <a:ext cx="12159000" cy="36871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17" dur="indefinite" restart="never" nodeType="tmRoot">
          <p:childTnLst>
            <p:seq>
              <p:cTn id="218" dur="indefinite" nodeType="mainSeq"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nodeType="with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23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4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5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27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29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500"/>
                            </p:stCondLst>
                            <p:childTnLst>
                              <p:par>
                                <p:cTn id="231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3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2000"/>
                            </p:stCondLst>
                            <p:childTnLst>
                              <p:par>
                                <p:cTn id="235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37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500"/>
                            </p:stCondLst>
                            <p:childTnLst>
                              <p:par>
                                <p:cTn id="239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41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nodeType="with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44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45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6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Ábra 3" descr="Magyal körvonalas"/>
          <p:cNvPicPr/>
          <p:nvPr/>
        </p:nvPicPr>
        <p:blipFill>
          <a:blip r:embed="rId1"/>
          <a:stretch/>
        </p:blipFill>
        <p:spPr>
          <a:xfrm>
            <a:off x="77040" y="1902960"/>
            <a:ext cx="914040" cy="914040"/>
          </a:xfrm>
          <a:prstGeom prst="rect">
            <a:avLst/>
          </a:prstGeom>
          <a:ln w="0">
            <a:noFill/>
          </a:ln>
        </p:spPr>
      </p:pic>
      <p:pic>
        <p:nvPicPr>
          <p:cNvPr id="180" name="Ábra 5" descr="Bevásárlókosár körvonalas"/>
          <p:cNvPicPr/>
          <p:nvPr/>
        </p:nvPicPr>
        <p:blipFill>
          <a:blip r:embed="rId2"/>
          <a:stretch/>
        </p:blipFill>
        <p:spPr>
          <a:xfrm>
            <a:off x="86760" y="305748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181" name="Szövegdoboz 13"/>
          <p:cNvSpPr/>
          <p:nvPr/>
        </p:nvSpPr>
        <p:spPr>
          <a:xfrm>
            <a:off x="1050840" y="3115800"/>
            <a:ext cx="2993760" cy="1280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1800" spc="-1" strike="noStrike" cap="all">
                <a:solidFill>
                  <a:srgbClr val="000000"/>
                </a:solidFill>
                <a:latin typeface="Calibri"/>
              </a:rPr>
              <a:t>TARTÓS ÉLELMISZEREK, 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2000" spc="-1" strike="noStrike" cap="all">
                <a:solidFill>
                  <a:srgbClr val="000000"/>
                </a:solidFill>
                <a:latin typeface="Acumin Pro"/>
              </a:rPr>
              <a:t>TISZTÍTÓ- ÉS TISZTÁLKODÁSI SZEREK</a:t>
            </a:r>
            <a:endParaRPr b="0" lang="hu-HU" sz="2000" spc="-1" strike="noStrike">
              <a:latin typeface="Arial"/>
            </a:endParaRPr>
          </a:p>
        </p:txBody>
      </p:sp>
      <p:sp>
        <p:nvSpPr>
          <p:cNvPr id="182" name="Szövegdoboz 15"/>
          <p:cNvSpPr/>
          <p:nvPr/>
        </p:nvSpPr>
        <p:spPr>
          <a:xfrm>
            <a:off x="1022040" y="4709520"/>
            <a:ext cx="3231720" cy="36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1800" spc="-1" strike="noStrike" cap="all">
                <a:solidFill>
                  <a:srgbClr val="000000"/>
                </a:solidFill>
                <a:latin typeface="Calibri"/>
              </a:rPr>
              <a:t>TÖBB EZER SEGÉLYCSOMAG</a:t>
            </a:r>
            <a:endParaRPr b="0" lang="hu-HU" sz="1800" spc="-1" strike="noStrike">
              <a:latin typeface="Arial"/>
            </a:endParaRPr>
          </a:p>
        </p:txBody>
      </p:sp>
      <p:sp>
        <p:nvSpPr>
          <p:cNvPr id="183" name="Szövegdoboz 2"/>
          <p:cNvSpPr/>
          <p:nvPr/>
        </p:nvSpPr>
        <p:spPr>
          <a:xfrm>
            <a:off x="1031040" y="2085840"/>
            <a:ext cx="3053520" cy="640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1800" spc="-1" strike="noStrike" cap="all">
                <a:solidFill>
                  <a:srgbClr val="000000"/>
                </a:solidFill>
                <a:latin typeface="Calibri"/>
              </a:rPr>
              <a:t>KIEMELTEN ADVENTI ÉS HÚSVÉTI IDŐSZAKBAN</a:t>
            </a:r>
            <a:endParaRPr b="0" lang="hu-HU" sz="1800" spc="-1" strike="noStrike">
              <a:latin typeface="Arial"/>
            </a:endParaRPr>
          </a:p>
        </p:txBody>
      </p:sp>
      <p:pic>
        <p:nvPicPr>
          <p:cNvPr id="184" name="Ábra 6" descr="Nyitott papírdoboz körvonalas"/>
          <p:cNvPicPr/>
          <p:nvPr/>
        </p:nvPicPr>
        <p:blipFill>
          <a:blip r:embed="rId3"/>
          <a:stretch/>
        </p:blipFill>
        <p:spPr>
          <a:xfrm>
            <a:off x="79560" y="444420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185" name="Szövegdoboz 8"/>
          <p:cNvSpPr/>
          <p:nvPr/>
        </p:nvSpPr>
        <p:spPr>
          <a:xfrm>
            <a:off x="149040" y="99360"/>
            <a:ext cx="4194000" cy="143172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4400" spc="-1" strike="noStrike">
                <a:solidFill>
                  <a:srgbClr val="33ad5f"/>
                </a:solidFill>
                <a:latin typeface="Acumin Pro"/>
              </a:rPr>
              <a:t>SZERETETDOBOZ</a:t>
            </a:r>
            <a:endParaRPr b="0" lang="hu-HU" sz="4400" spc="-1" strike="noStrike">
              <a:latin typeface="Arial"/>
            </a:endParaRPr>
          </a:p>
        </p:txBody>
      </p:sp>
      <p:pic>
        <p:nvPicPr>
          <p:cNvPr id="186" name="Kép 1" descr=""/>
          <p:cNvPicPr/>
          <p:nvPr/>
        </p:nvPicPr>
        <p:blipFill>
          <a:blip r:embed="rId4"/>
          <a:srcRect l="14421" t="0" r="14421" b="0"/>
          <a:stretch/>
        </p:blipFill>
        <p:spPr>
          <a:xfrm>
            <a:off x="4864680" y="0"/>
            <a:ext cx="7326720" cy="6857640"/>
          </a:xfrm>
          <a:prstGeom prst="rect">
            <a:avLst/>
          </a:prstGeom>
          <a:ln w="0">
            <a:noFill/>
          </a:ln>
        </p:spPr>
      </p:pic>
      <p:sp>
        <p:nvSpPr>
          <p:cNvPr id="187" name="Szövegdoboz 7"/>
          <p:cNvSpPr/>
          <p:nvPr/>
        </p:nvSpPr>
        <p:spPr>
          <a:xfrm>
            <a:off x="430560" y="758520"/>
            <a:ext cx="4448880" cy="106596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200" spc="-1" strike="noStrike">
                <a:solidFill>
                  <a:srgbClr val="808080"/>
                </a:solidFill>
                <a:latin typeface="Acumin Pro"/>
              </a:rPr>
              <a:t>EGY DOBOZNYI SZERETET</a:t>
            </a:r>
            <a:endParaRPr b="0" lang="hu-H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47" dur="indefinite" restart="never" nodeType="tmRoot">
          <p:childTnLst>
            <p:seq>
              <p:cTn id="248" dur="indefinite" nodeType="mainSeq"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53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nodeType="withEffect" fill="hold" presetClass="entr" presetID="1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56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59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60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1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nodeType="withEffect" fill="hold" presetClass="entr" presetID="42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64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65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6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69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70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1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750"/>
                            </p:stCondLst>
                            <p:childTnLst>
                              <p:par>
                                <p:cTn id="273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75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7" nodeType="after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9" dur="7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0" dur="7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83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3000"/>
                            </p:stCondLst>
                            <p:childTnLst>
                              <p:par>
                                <p:cTn id="285" nodeType="after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7" dur="75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8" dur="75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Kép 6" descr=""/>
          <p:cNvPicPr/>
          <p:nvPr/>
        </p:nvPicPr>
        <p:blipFill>
          <a:blip r:embed="rId1"/>
          <a:stretch/>
        </p:blipFill>
        <p:spPr>
          <a:xfrm>
            <a:off x="-1550520" y="0"/>
            <a:ext cx="10286640" cy="6853320"/>
          </a:xfrm>
          <a:prstGeom prst="rect">
            <a:avLst/>
          </a:prstGeom>
          <a:ln w="0">
            <a:noFill/>
          </a:ln>
        </p:spPr>
      </p:pic>
      <p:sp>
        <p:nvSpPr>
          <p:cNvPr id="189" name="Szövegdoboz 5"/>
          <p:cNvSpPr/>
          <p:nvPr/>
        </p:nvSpPr>
        <p:spPr>
          <a:xfrm>
            <a:off x="7315200" y="78840"/>
            <a:ext cx="4627080" cy="411300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r">
              <a:lnSpc>
                <a:spcPct val="100000"/>
              </a:lnSpc>
              <a:buNone/>
            </a:pPr>
            <a:r>
              <a:rPr b="1" lang="hu-HU" sz="4400" spc="-1" strike="noStrike">
                <a:solidFill>
                  <a:srgbClr val="33ad5f"/>
                </a:solidFill>
                <a:latin typeface="Acumin Pro"/>
              </a:rPr>
              <a:t>TANSZERGYŰJTÉS </a:t>
            </a:r>
            <a:endParaRPr b="0" lang="hu-HU" sz="4400" spc="-1" strike="noStrike">
              <a:latin typeface="Arial"/>
            </a:endParaRPr>
          </a:p>
          <a:p>
            <a:pPr algn="r">
              <a:lnSpc>
                <a:spcPct val="100000"/>
              </a:lnSpc>
              <a:buNone/>
            </a:pPr>
            <a:r>
              <a:rPr b="1" lang="hu-HU" sz="4400" spc="-1" strike="noStrike">
                <a:solidFill>
                  <a:srgbClr val="595959"/>
                </a:solidFill>
                <a:latin typeface="Acumin Pro"/>
              </a:rPr>
              <a:t>RADÍROZZUK KI A KÜLÖNBSÉGEKET!</a:t>
            </a:r>
            <a:endParaRPr b="0" lang="hu-HU" sz="4400" spc="-1" strike="noStrike">
              <a:latin typeface="Arial"/>
            </a:endParaRPr>
          </a:p>
        </p:txBody>
      </p:sp>
      <p:pic>
        <p:nvPicPr>
          <p:cNvPr id="190" name="Ábra 7" descr="Hátizsák körvonalas"/>
          <p:cNvPicPr/>
          <p:nvPr/>
        </p:nvPicPr>
        <p:blipFill>
          <a:blip r:embed="rId2"/>
          <a:stretch/>
        </p:blipFill>
        <p:spPr>
          <a:xfrm>
            <a:off x="10996560" y="375444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191" name="Téglalap 8"/>
          <p:cNvSpPr/>
          <p:nvPr/>
        </p:nvSpPr>
        <p:spPr>
          <a:xfrm>
            <a:off x="8398440" y="2349000"/>
            <a:ext cx="3792960" cy="1919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2400" spc="-1" strike="noStrike">
                <a:solidFill>
                  <a:srgbClr val="000000"/>
                </a:solidFill>
                <a:latin typeface="Acumin Pro"/>
                <a:ea typeface="Calibri"/>
              </a:rPr>
              <a:t>Iskolakezdés támogatása táskákkal, írószerekkel és egyéb tanszerekkel Kárpát-medence-szerte</a:t>
            </a:r>
            <a:endParaRPr b="0" lang="hu-H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89" dur="indefinite" restart="never" nodeType="tmRoot">
          <p:childTnLst>
            <p:seq>
              <p:cTn id="290" dur="indefinite" nodeType="mainSeq"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nodeType="after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5" dur="75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6" dur="75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750"/>
                            </p:stCondLst>
                            <p:childTnLst>
                              <p:par>
                                <p:cTn id="298" nodeType="after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0" dur="75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1" dur="75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nodeType="with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4" dur="75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5" dur="75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Kép 7" descr=""/>
          <p:cNvPicPr/>
          <p:nvPr/>
        </p:nvPicPr>
        <p:blipFill>
          <a:blip r:embed="rId1"/>
          <a:srcRect l="0" t="27455" r="0" b="27455"/>
          <a:stretch/>
        </p:blipFill>
        <p:spPr>
          <a:xfrm>
            <a:off x="-1839960" y="0"/>
            <a:ext cx="14448960" cy="3408840"/>
          </a:xfrm>
          <a:prstGeom prst="rect">
            <a:avLst/>
          </a:prstGeom>
          <a:ln w="0">
            <a:noFill/>
          </a:ln>
        </p:spPr>
      </p:pic>
      <p:sp>
        <p:nvSpPr>
          <p:cNvPr id="193" name="Szövegdoboz 8"/>
          <p:cNvSpPr/>
          <p:nvPr/>
        </p:nvSpPr>
        <p:spPr>
          <a:xfrm>
            <a:off x="1131840" y="4366080"/>
            <a:ext cx="4851000" cy="198108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b="0" lang="hu-HU" sz="1800" spc="-1" strike="noStrike">
                <a:solidFill>
                  <a:srgbClr val="000000"/>
                </a:solidFill>
                <a:latin typeface="Calibri"/>
              </a:rPr>
              <a:t>Névre szóló karácsonyi kívánságok teljesítése</a:t>
            </a:r>
            <a:endParaRPr b="0" lang="hu-H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b="0" lang="hu-HU" sz="1800" spc="-1" strike="noStrike">
                <a:solidFill>
                  <a:srgbClr val="000000"/>
                </a:solidFill>
                <a:latin typeface="Calibri"/>
              </a:rPr>
              <a:t>Már több mint 8000 kívánság teljesült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hu-HU" sz="1800" spc="-1" strike="noStrike" cap="all">
                <a:solidFill>
                  <a:srgbClr val="000000"/>
                </a:solidFill>
                <a:latin typeface="Calibri"/>
              </a:rPr>
              <a:t>Szeretetdoboz.jobbadni.hu</a:t>
            </a:r>
            <a:endParaRPr b="0" lang="hu-HU" sz="1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hu-HU" sz="1800" spc="-1" strike="noStrike">
              <a:latin typeface="Arial"/>
            </a:endParaRPr>
          </a:p>
        </p:txBody>
      </p:sp>
      <p:sp>
        <p:nvSpPr>
          <p:cNvPr id="194" name="Szövegdoboz 14"/>
          <p:cNvSpPr/>
          <p:nvPr/>
        </p:nvSpPr>
        <p:spPr>
          <a:xfrm>
            <a:off x="6738480" y="4384800"/>
            <a:ext cx="3697200" cy="64044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1800" spc="-1" strike="noStrike">
                <a:solidFill>
                  <a:srgbClr val="000000"/>
                </a:solidFill>
                <a:latin typeface="Calibri"/>
              </a:rPr>
              <a:t>- Cipősdobozba csomagolt ajándék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800" spc="-1" strike="noStrike">
                <a:solidFill>
                  <a:srgbClr val="000000"/>
                </a:solidFill>
                <a:latin typeface="Calibri"/>
              </a:rPr>
              <a:t>- Életkor szerint: játék, könyv, édesség</a:t>
            </a:r>
            <a:endParaRPr b="0" lang="hu-HU" sz="1800" spc="-1" strike="noStrike">
              <a:latin typeface="Arial"/>
            </a:endParaRPr>
          </a:p>
        </p:txBody>
      </p:sp>
      <p:sp>
        <p:nvSpPr>
          <p:cNvPr id="195" name="Szövegdoboz 18"/>
          <p:cNvSpPr/>
          <p:nvPr/>
        </p:nvSpPr>
        <p:spPr>
          <a:xfrm>
            <a:off x="129240" y="3503160"/>
            <a:ext cx="11953080" cy="701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hu-HU" sz="4000" spc="-1" strike="noStrike">
                <a:solidFill>
                  <a:srgbClr val="33ad5f"/>
                </a:solidFill>
                <a:latin typeface="Acumin Pro"/>
              </a:rPr>
              <a:t>KÍVÁNSÁGLISTA </a:t>
            </a:r>
            <a:r>
              <a:rPr b="1" lang="hu-HU" sz="4000" spc="-1" strike="noStrike">
                <a:solidFill>
                  <a:srgbClr val="33ad5f"/>
                </a:solidFill>
                <a:latin typeface="Acumin Pro"/>
              </a:rPr>
              <a:t>	</a:t>
            </a:r>
            <a:r>
              <a:rPr b="1" lang="hu-HU" sz="4000" spc="-1" strike="noStrike">
                <a:solidFill>
                  <a:srgbClr val="33ad5f"/>
                </a:solidFill>
                <a:latin typeface="Acumin Pro"/>
              </a:rPr>
              <a:t>	</a:t>
            </a:r>
            <a:r>
              <a:rPr b="1" lang="hu-HU" sz="4000" spc="-1" strike="noStrike">
                <a:solidFill>
                  <a:srgbClr val="3b3838"/>
                </a:solidFill>
                <a:latin typeface="Acumin Pro"/>
              </a:rPr>
              <a:t>NYILAS MISI PAKK</a:t>
            </a:r>
            <a:endParaRPr b="0" lang="hu-HU" sz="4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06" dur="indefinite" restart="never" nodeType="tmRoot">
          <p:childTnLst>
            <p:seq>
              <p:cTn id="307" dur="indefinite" nodeType="mainSeq"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nodeType="with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12" dur="1000"/>
                                        <p:tgtEl>
                                          <p:spTgt spid="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13" dur="1000" fill="hold"/>
                                        <p:tgtEl>
                                          <p:spTgt spid="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4" dur="1000" fill="hold"/>
                                        <p:tgtEl>
                                          <p:spTgt spid="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nodeType="with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17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18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9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nodeType="withEffect" fill="hold" presetClass="entr" presetID="42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22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23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4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nodeType="withEffect" fill="hold" presetClass="entr" presetID="42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2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2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Kép 11" descr=""/>
          <p:cNvPicPr/>
          <p:nvPr/>
        </p:nvPicPr>
        <p:blipFill>
          <a:blip r:embed="rId1"/>
          <a:srcRect l="20368" t="0" r="20368" b="0"/>
          <a:stretch/>
        </p:blipFill>
        <p:spPr>
          <a:xfrm>
            <a:off x="0" y="0"/>
            <a:ext cx="6095520" cy="6857640"/>
          </a:xfrm>
          <a:prstGeom prst="rect">
            <a:avLst/>
          </a:prstGeom>
          <a:ln w="0">
            <a:noFill/>
          </a:ln>
        </p:spPr>
      </p:pic>
      <p:pic>
        <p:nvPicPr>
          <p:cNvPr id="197" name="Ábra 3" descr="Box"/>
          <p:cNvPicPr/>
          <p:nvPr/>
        </p:nvPicPr>
        <p:blipFill>
          <a:blip r:embed="rId2"/>
          <a:stretch/>
        </p:blipFill>
        <p:spPr>
          <a:xfrm>
            <a:off x="6252480" y="209520"/>
            <a:ext cx="914040" cy="914040"/>
          </a:xfrm>
          <a:prstGeom prst="rect">
            <a:avLst/>
          </a:prstGeom>
          <a:ln w="0">
            <a:noFill/>
          </a:ln>
        </p:spPr>
      </p:pic>
      <p:pic>
        <p:nvPicPr>
          <p:cNvPr id="198" name="Ábra 5" descr="Jelenleg"/>
          <p:cNvPicPr/>
          <p:nvPr/>
        </p:nvPicPr>
        <p:blipFill>
          <a:blip r:embed="rId3"/>
          <a:stretch/>
        </p:blipFill>
        <p:spPr>
          <a:xfrm>
            <a:off x="6252480" y="1618200"/>
            <a:ext cx="914040" cy="914040"/>
          </a:xfrm>
          <a:prstGeom prst="rect">
            <a:avLst/>
          </a:prstGeom>
          <a:ln w="0">
            <a:noFill/>
          </a:ln>
        </p:spPr>
      </p:pic>
      <p:pic>
        <p:nvPicPr>
          <p:cNvPr id="199" name="Ábra 7" descr="Csoportos siker egyszínű kitöltéssel"/>
          <p:cNvPicPr/>
          <p:nvPr/>
        </p:nvPicPr>
        <p:blipFill>
          <a:blip r:embed="rId4"/>
          <a:stretch/>
        </p:blipFill>
        <p:spPr>
          <a:xfrm>
            <a:off x="6252480" y="3027240"/>
            <a:ext cx="914040" cy="914040"/>
          </a:xfrm>
          <a:prstGeom prst="rect">
            <a:avLst/>
          </a:prstGeom>
          <a:ln w="0">
            <a:noFill/>
          </a:ln>
        </p:spPr>
      </p:pic>
      <p:pic>
        <p:nvPicPr>
          <p:cNvPr id="200" name="Ábra 9" descr="Csukott könyv"/>
          <p:cNvPicPr/>
          <p:nvPr/>
        </p:nvPicPr>
        <p:blipFill>
          <a:blip r:embed="rId5"/>
          <a:stretch/>
        </p:blipFill>
        <p:spPr>
          <a:xfrm>
            <a:off x="6252480" y="443592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201" name="Szövegdoboz 13"/>
          <p:cNvSpPr/>
          <p:nvPr/>
        </p:nvSpPr>
        <p:spPr>
          <a:xfrm>
            <a:off x="7166880" y="1748880"/>
            <a:ext cx="5024880" cy="100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  <a:ea typeface="Calibri"/>
              </a:rPr>
              <a:t>VALÓRA VÁLTOTTUK 2023-BAN </a:t>
            </a:r>
            <a:endParaRPr b="0" lang="hu-HU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2000" spc="-1" strike="noStrike">
                <a:solidFill>
                  <a:srgbClr val="000000"/>
                </a:solidFill>
                <a:latin typeface="Acumin Pro"/>
                <a:ea typeface="Calibri"/>
              </a:rPr>
              <a:t>1358 GYERMEK</a:t>
            </a:r>
            <a:r>
              <a:rPr b="0" lang="hu-HU" sz="2000" spc="-1" strike="noStrike">
                <a:solidFill>
                  <a:srgbClr val="000000"/>
                </a:solidFill>
                <a:latin typeface="Acumin Pro"/>
                <a:ea typeface="Calibri"/>
              </a:rPr>
              <a:t> KARÁCSONYI KÍVÁNSÁGÁT</a:t>
            </a:r>
            <a:endParaRPr b="0" lang="hu-HU" sz="2000" spc="-1" strike="noStrike">
              <a:latin typeface="Arial"/>
            </a:endParaRPr>
          </a:p>
        </p:txBody>
      </p:sp>
      <p:sp>
        <p:nvSpPr>
          <p:cNvPr id="202" name="Szövegdoboz 14"/>
          <p:cNvSpPr/>
          <p:nvPr/>
        </p:nvSpPr>
        <p:spPr>
          <a:xfrm>
            <a:off x="7166880" y="3161160"/>
            <a:ext cx="5024880" cy="100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2000" spc="-1" strike="noStrike">
                <a:solidFill>
                  <a:srgbClr val="000000"/>
                </a:solidFill>
                <a:latin typeface="Acumin Pro"/>
                <a:ea typeface="Calibri"/>
              </a:rPr>
              <a:t>TÖBB MINT 15.000 ÖNKÉNTES </a:t>
            </a:r>
            <a:r>
              <a:rPr b="0" lang="hu-HU" sz="2000" spc="-1" strike="noStrike">
                <a:solidFill>
                  <a:srgbClr val="000000"/>
                </a:solidFill>
                <a:latin typeface="Acumin Pro"/>
                <a:ea typeface="Calibri"/>
              </a:rPr>
              <a:t>ÉPÍTETTE IDÉN KÁRPÁT-MEDENCE-SZERTE </a:t>
            </a:r>
            <a:r>
              <a:rPr b="1" lang="hu-HU" sz="2000" spc="-1" strike="noStrike">
                <a:solidFill>
                  <a:srgbClr val="000000"/>
                </a:solidFill>
                <a:latin typeface="Acumin Pro"/>
                <a:ea typeface="Calibri"/>
              </a:rPr>
              <a:t>A SZERETETHIDAT</a:t>
            </a:r>
            <a:endParaRPr b="0" lang="hu-HU" sz="2000" spc="-1" strike="noStrike">
              <a:latin typeface="Arial"/>
            </a:endParaRPr>
          </a:p>
        </p:txBody>
      </p:sp>
      <p:sp>
        <p:nvSpPr>
          <p:cNvPr id="203" name="Szövegdoboz 15"/>
          <p:cNvSpPr/>
          <p:nvPr/>
        </p:nvSpPr>
        <p:spPr>
          <a:xfrm>
            <a:off x="7166880" y="4431600"/>
            <a:ext cx="5024880" cy="1310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  <a:ea typeface="Calibri"/>
              </a:rPr>
              <a:t>ISKOLATÁSKÁVAL ÉS TANSZERREL SEGÍTÜNK IDÉNY NYÁRON HAZÁNKBAN ÉS HATÁRON TÚL</a:t>
            </a:r>
            <a:endParaRPr b="0" lang="hu-HU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2000" spc="-1" strike="noStrike">
                <a:solidFill>
                  <a:srgbClr val="000000"/>
                </a:solidFill>
                <a:latin typeface="Acumin Pro"/>
                <a:ea typeface="Calibri"/>
              </a:rPr>
              <a:t>TÖBB MINT 1500 GYERMEKET </a:t>
            </a:r>
            <a:endParaRPr b="0" lang="hu-HU" sz="2000" spc="-1" strike="noStrike">
              <a:latin typeface="Arial"/>
            </a:endParaRPr>
          </a:p>
        </p:txBody>
      </p:sp>
      <p:sp>
        <p:nvSpPr>
          <p:cNvPr id="204" name="Szövegdoboz 2"/>
          <p:cNvSpPr/>
          <p:nvPr/>
        </p:nvSpPr>
        <p:spPr>
          <a:xfrm>
            <a:off x="7166880" y="343080"/>
            <a:ext cx="5024880" cy="1310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2000" spc="-1" strike="noStrike">
                <a:solidFill>
                  <a:srgbClr val="000000"/>
                </a:solidFill>
                <a:latin typeface="Acumin Pro"/>
                <a:ea typeface="Calibri"/>
              </a:rPr>
              <a:t>IDÉN HÚSVÉTKOR ÉLELMISZERCSOMAGGAL TÁMOGATTUNK </a:t>
            </a:r>
            <a:r>
              <a:rPr b="1" lang="hu-HU" sz="2000" spc="-1" strike="noStrike">
                <a:solidFill>
                  <a:srgbClr val="000000"/>
                </a:solidFill>
                <a:latin typeface="Acumin Pro"/>
                <a:ea typeface="Calibri"/>
              </a:rPr>
              <a:t>TÖBB MINT 1400 </a:t>
            </a:r>
            <a:r>
              <a:rPr b="0" lang="hu-HU" sz="2000" spc="-1" strike="noStrike">
                <a:solidFill>
                  <a:srgbClr val="000000"/>
                </a:solidFill>
                <a:latin typeface="Acumin Pro"/>
                <a:ea typeface="Calibri"/>
              </a:rPr>
              <a:t>CSALÁDOT</a:t>
            </a:r>
            <a:endParaRPr b="0" lang="hu-H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30" dur="indefinite" restart="never" nodeType="tmRoot">
          <p:childTnLst>
            <p:seq>
              <p:cTn id="331" dur="indefinite" nodeType="mainSeq">
                <p:childTnLst>
                  <p:par>
                    <p:cTn id="332" fill="hold">
                      <p:stCondLst>
                        <p:cond delay="0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nodeType="with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36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37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8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1000"/>
                            </p:stCondLst>
                            <p:childTnLst>
                              <p:par>
                                <p:cTn id="340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42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nodeType="withEffect" fill="hold" presetClass="entr" presetID="1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45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48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49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0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nodeType="with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53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nodeType="withEffect" fill="hold" presetClass="entr" presetID="4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56"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57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8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nodeType="withEffect" fill="hold" presetClass="entr" presetID="10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61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nodeType="withEffect" fill="hold" presetClass="entr" presetID="42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64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65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6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69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70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1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Téglalap 4"/>
          <p:cNvSpPr/>
          <p:nvPr/>
        </p:nvSpPr>
        <p:spPr>
          <a:xfrm>
            <a:off x="470520" y="2718720"/>
            <a:ext cx="1835280" cy="57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200" spc="-1" strike="noStrike">
                <a:solidFill>
                  <a:srgbClr val="33ad5f"/>
                </a:solidFill>
                <a:latin typeface="Acumin Pro"/>
              </a:rPr>
              <a:t>MIT?</a:t>
            </a:r>
            <a:endParaRPr b="0" lang="hu-HU" sz="3200" spc="-1" strike="noStrike">
              <a:latin typeface="Arial"/>
            </a:endParaRPr>
          </a:p>
        </p:txBody>
      </p:sp>
      <p:sp>
        <p:nvSpPr>
          <p:cNvPr id="206" name="Téglalap 5"/>
          <p:cNvSpPr/>
          <p:nvPr/>
        </p:nvSpPr>
        <p:spPr>
          <a:xfrm>
            <a:off x="7352640" y="2862000"/>
            <a:ext cx="4680000" cy="1737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ÉLELMISZERCSOMAG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ADOMÁNYKÁRTYA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LAKÁSKRÍZIS SEGÍTSÉG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TŰZIFA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HÁZTARTÁSI ESZKÖZÖK, RUHÁZAT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800" spc="-1" strike="noStrike">
              <a:latin typeface="Arial"/>
            </a:endParaRPr>
          </a:p>
        </p:txBody>
      </p:sp>
      <p:sp>
        <p:nvSpPr>
          <p:cNvPr id="207" name="Téglalap 6"/>
          <p:cNvSpPr/>
          <p:nvPr/>
        </p:nvSpPr>
        <p:spPr>
          <a:xfrm>
            <a:off x="862920" y="1597680"/>
            <a:ext cx="4672800" cy="106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200" spc="-1" strike="noStrike">
                <a:solidFill>
                  <a:srgbClr val="33ad5f"/>
                </a:solidFill>
                <a:latin typeface="Acumin Pro"/>
              </a:rPr>
              <a:t>ADOMÁNY FELAJÁNLÁSA</a:t>
            </a:r>
            <a:endParaRPr b="0" lang="hu-HU" sz="3200" spc="-1" strike="noStrike">
              <a:latin typeface="Arial"/>
            </a:endParaRPr>
          </a:p>
        </p:txBody>
      </p:sp>
      <p:sp>
        <p:nvSpPr>
          <p:cNvPr id="208" name="Téglalap 1"/>
          <p:cNvSpPr/>
          <p:nvPr/>
        </p:nvSpPr>
        <p:spPr>
          <a:xfrm>
            <a:off x="4410360" y="356760"/>
            <a:ext cx="3600720" cy="57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200" spc="-1" strike="noStrike">
                <a:solidFill>
                  <a:srgbClr val="33ad5f"/>
                </a:solidFill>
                <a:latin typeface="Acumin Pro"/>
              </a:rPr>
              <a:t>MIT? </a:t>
            </a:r>
            <a:r>
              <a:rPr b="1" lang="hu-HU" sz="3200" spc="-1" strike="noStrike">
                <a:solidFill>
                  <a:srgbClr val="595959"/>
                </a:solidFill>
                <a:latin typeface="Acumin Pro"/>
              </a:rPr>
              <a:t>HOGYAN?</a:t>
            </a:r>
            <a:endParaRPr b="0" lang="hu-HU" sz="3200" spc="-1" strike="noStrike">
              <a:latin typeface="Arial"/>
            </a:endParaRPr>
          </a:p>
        </p:txBody>
      </p:sp>
      <p:sp>
        <p:nvSpPr>
          <p:cNvPr id="209" name="Téglalap 3"/>
          <p:cNvSpPr/>
          <p:nvPr/>
        </p:nvSpPr>
        <p:spPr>
          <a:xfrm>
            <a:off x="7167960" y="1600920"/>
            <a:ext cx="4672800" cy="57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200" spc="-1" strike="noStrike">
                <a:solidFill>
                  <a:srgbClr val="33ad5f"/>
                </a:solidFill>
                <a:latin typeface="Acumin Pro"/>
              </a:rPr>
              <a:t>ADOMÁNY KÉRÉSE</a:t>
            </a:r>
            <a:endParaRPr b="0" lang="hu-HU" sz="3200" spc="-1" strike="noStrike">
              <a:latin typeface="Arial"/>
            </a:endParaRPr>
          </a:p>
        </p:txBody>
      </p:sp>
      <p:sp>
        <p:nvSpPr>
          <p:cNvPr id="210" name="Téglalap 7"/>
          <p:cNvSpPr/>
          <p:nvPr/>
        </p:nvSpPr>
        <p:spPr>
          <a:xfrm>
            <a:off x="7063200" y="2473560"/>
            <a:ext cx="1835280" cy="57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200" spc="-1" strike="noStrike">
                <a:solidFill>
                  <a:srgbClr val="33ad5f"/>
                </a:solidFill>
                <a:latin typeface="Acumin Pro"/>
              </a:rPr>
              <a:t>MIT?</a:t>
            </a:r>
            <a:endParaRPr b="0" lang="hu-HU" sz="3200" spc="-1" strike="noStrike">
              <a:latin typeface="Arial"/>
            </a:endParaRPr>
          </a:p>
        </p:txBody>
      </p:sp>
      <p:sp>
        <p:nvSpPr>
          <p:cNvPr id="211" name="Téglalap 8"/>
          <p:cNvSpPr/>
          <p:nvPr/>
        </p:nvSpPr>
        <p:spPr>
          <a:xfrm>
            <a:off x="470520" y="4444920"/>
            <a:ext cx="2239200" cy="106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200" spc="-1" strike="noStrike">
                <a:solidFill>
                  <a:srgbClr val="33ad5f"/>
                </a:solidFill>
                <a:latin typeface="Acumin Pro"/>
              </a:rPr>
              <a:t>HOGYAN?</a:t>
            </a:r>
            <a:endParaRPr b="0" lang="hu-HU" sz="3200" spc="-1" strike="noStrike">
              <a:latin typeface="Arial"/>
            </a:endParaRPr>
          </a:p>
        </p:txBody>
      </p:sp>
      <p:sp>
        <p:nvSpPr>
          <p:cNvPr id="212" name="Téglalap 11"/>
          <p:cNvSpPr/>
          <p:nvPr/>
        </p:nvSpPr>
        <p:spPr>
          <a:xfrm>
            <a:off x="7548840" y="5031720"/>
            <a:ext cx="3951360" cy="914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ADOMANY@JOBBADNI.HU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TAMOGATAS.JOBBADNI.HU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IRODÁINKBAN SZEMÉLYESEN</a:t>
            </a:r>
            <a:endParaRPr b="0" lang="hu-HU" sz="1800" spc="-1" strike="noStrike">
              <a:latin typeface="Arial"/>
            </a:endParaRPr>
          </a:p>
        </p:txBody>
      </p:sp>
      <p:sp>
        <p:nvSpPr>
          <p:cNvPr id="213" name="Téglalap 12"/>
          <p:cNvSpPr/>
          <p:nvPr/>
        </p:nvSpPr>
        <p:spPr>
          <a:xfrm>
            <a:off x="726480" y="3113640"/>
            <a:ext cx="4680000" cy="146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TARTÓS ÉLELMISZER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TANSZEREK, ISKOLATÁSKA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JÁTÉKOK, GYEREKKÖNYVEK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HÁZTARTÁSI ESZKÖZÖK, RUHÁZAT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PÉNZ</a:t>
            </a:r>
            <a:endParaRPr b="0" lang="hu-HU" sz="1800" spc="-1" strike="noStrike">
              <a:latin typeface="Arial"/>
            </a:endParaRPr>
          </a:p>
        </p:txBody>
      </p:sp>
      <p:sp>
        <p:nvSpPr>
          <p:cNvPr id="214" name="Téglalap 13"/>
          <p:cNvSpPr/>
          <p:nvPr/>
        </p:nvSpPr>
        <p:spPr>
          <a:xfrm>
            <a:off x="7036920" y="4444920"/>
            <a:ext cx="2239200" cy="106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3200" spc="-1" strike="noStrike">
                <a:solidFill>
                  <a:srgbClr val="33ad5f"/>
                </a:solidFill>
                <a:latin typeface="Acumin Pro"/>
              </a:rPr>
              <a:t>HOGYAN?</a:t>
            </a:r>
            <a:endParaRPr b="0" lang="hu-HU" sz="3200" spc="-1" strike="noStrike">
              <a:latin typeface="Arial"/>
            </a:endParaRPr>
          </a:p>
        </p:txBody>
      </p:sp>
      <p:sp>
        <p:nvSpPr>
          <p:cNvPr id="215" name="Téglalap 14"/>
          <p:cNvSpPr/>
          <p:nvPr/>
        </p:nvSpPr>
        <p:spPr>
          <a:xfrm>
            <a:off x="-20880" y="4958280"/>
            <a:ext cx="3951360" cy="1189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ADOMANY@JOBBADNI.HU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TAMOGATAS.JOBBADNI.HU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IRODÁINKBAN SZEMÉLYESEN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JOBBADNI PONTOK</a:t>
            </a:r>
            <a:endParaRPr b="0" lang="hu-HU" sz="1800" spc="-1" strike="noStrike">
              <a:latin typeface="Arial"/>
            </a:endParaRPr>
          </a:p>
        </p:txBody>
      </p:sp>
      <p:pic>
        <p:nvPicPr>
          <p:cNvPr id="216" name="Ábra 15" descr="Kitűző, rajta kérdőjel körvonalas"/>
          <p:cNvPicPr/>
          <p:nvPr/>
        </p:nvPicPr>
        <p:blipFill>
          <a:blip r:embed="rId1"/>
          <a:stretch/>
        </p:blipFill>
        <p:spPr>
          <a:xfrm>
            <a:off x="5495400" y="944280"/>
            <a:ext cx="1281960" cy="1281960"/>
          </a:xfrm>
          <a:prstGeom prst="rect">
            <a:avLst/>
          </a:prstGeom>
          <a:ln w="0">
            <a:noFill/>
          </a:ln>
        </p:spPr>
      </p:pic>
      <p:sp>
        <p:nvSpPr>
          <p:cNvPr id="217" name="Téglalap 2"/>
          <p:cNvSpPr/>
          <p:nvPr/>
        </p:nvSpPr>
        <p:spPr>
          <a:xfrm>
            <a:off x="3179880" y="4958280"/>
            <a:ext cx="3317400" cy="1189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1358-AS HÍVÓSZÁM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ADOMANY.JOBBADNI.HU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MRSZ SZÁMLASZÁM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1800" spc="-1" strike="noStrike">
                <a:solidFill>
                  <a:srgbClr val="595959"/>
                </a:solidFill>
                <a:latin typeface="Acumin Pro"/>
              </a:rPr>
              <a:t>ADÓ 1%</a:t>
            </a:r>
            <a:endParaRPr b="0" lang="hu-H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72" dur="indefinite" restart="never" nodeType="tmRoot">
          <p:childTnLst>
            <p:seq>
              <p:cTn id="373" dur="indefinite" nodeType="mainSeq">
                <p:childTnLst>
                  <p:par>
                    <p:cTn id="374" fill="hold">
                      <p:stCondLst>
                        <p:cond delay="0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nodeType="with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78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79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0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83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84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5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nodeType="withEffect" fill="hold" presetClass="entr" presetID="4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88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89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0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93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94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5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nodeType="with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98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99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0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nodeType="withEffect" fill="hold" presetClass="entr" presetID="4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03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04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5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nodeType="withEffect" fill="hold" presetClass="entr" presetID="4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08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09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0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1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13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14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5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18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19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0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nodeType="withEffect" fill="hold" presetClass="entr" presetID="4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23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24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5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6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28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29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0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1" fill="hold">
                            <p:stCondLst>
                              <p:cond delay="1500"/>
                            </p:stCondLst>
                            <p:childTnLst>
                              <p:par>
                                <p:cTn id="432" nodeType="after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4" dur="75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5" dur="75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6" nodeType="withEffect" fill="hold" presetClass="entr" presetID="4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38"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39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0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Rectangle 22"/>
          <p:cNvSpPr/>
          <p:nvPr/>
        </p:nvSpPr>
        <p:spPr>
          <a:xfrm>
            <a:off x="2880" y="0"/>
            <a:ext cx="12188520" cy="6857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19" name="Kép 3" descr=""/>
          <p:cNvPicPr/>
          <p:nvPr/>
        </p:nvPicPr>
        <p:blipFill>
          <a:blip r:embed="rId1"/>
          <a:srcRect l="0" t="0" r="0" b="5438"/>
          <a:stretch/>
        </p:blipFill>
        <p:spPr>
          <a:xfrm>
            <a:off x="2555280" y="0"/>
            <a:ext cx="9669240" cy="6857640"/>
          </a:xfrm>
          <a:prstGeom prst="rect">
            <a:avLst/>
          </a:prstGeom>
          <a:ln w="0">
            <a:noFill/>
          </a:ln>
        </p:spPr>
      </p:pic>
      <p:sp>
        <p:nvSpPr>
          <p:cNvPr id="220" name="Rectangle 24"/>
          <p:cNvSpPr/>
          <p:nvPr/>
        </p:nvSpPr>
        <p:spPr>
          <a:xfrm>
            <a:off x="0" y="0"/>
            <a:ext cx="7390080" cy="6857640"/>
          </a:xfrm>
          <a:prstGeom prst="rect">
            <a:avLst/>
          </a:prstGeom>
          <a:gradFill rotWithShape="0">
            <a:gsLst>
              <a:gs pos="52000">
                <a:srgbClr val="ffffff"/>
              </a:gs>
              <a:gs pos="100000">
                <a:srgbClr val="ffffff">
                  <a:alpha val="0"/>
                </a:srgbClr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21" name="Szövegdoboz 4"/>
          <p:cNvSpPr/>
          <p:nvPr/>
        </p:nvSpPr>
        <p:spPr>
          <a:xfrm>
            <a:off x="483120" y="2434320"/>
            <a:ext cx="4177080" cy="3742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rmAutofit fontScale="86000"/>
          </a:bodyPr>
          <a:p>
            <a:pPr indent="-228600">
              <a:lnSpc>
                <a:spcPct val="90000"/>
              </a:lnSpc>
              <a:spcAft>
                <a:spcPts val="601"/>
              </a:spcAft>
              <a:buClr>
                <a:srgbClr val="000000"/>
              </a:buClr>
              <a:buFont typeface="Arial"/>
              <a:buChar char="•"/>
            </a:pPr>
            <a:r>
              <a:rPr b="0" lang="en-US" sz="1900" spc="-1" strike="noStrike">
                <a:solidFill>
                  <a:srgbClr val="000000"/>
                </a:solidFill>
                <a:latin typeface="Calibri"/>
              </a:rPr>
              <a:t>Programokhoz kapcsolódó önálló adománygyűjtés</a:t>
            </a:r>
            <a:endParaRPr b="0" lang="hu-HU" sz="1900" spc="-1" strike="noStrike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  <a:buNone/>
            </a:pPr>
            <a:endParaRPr b="0" lang="hu-HU" sz="1900" spc="-1" strike="noStrike">
              <a:latin typeface="Arial"/>
            </a:endParaRPr>
          </a:p>
          <a:p>
            <a:pPr indent="-228600">
              <a:lnSpc>
                <a:spcPct val="90000"/>
              </a:lnSpc>
              <a:spcAft>
                <a:spcPts val="601"/>
              </a:spcAft>
              <a:buClr>
                <a:srgbClr val="000000"/>
              </a:buClr>
              <a:buFont typeface="Arial"/>
              <a:buChar char="•"/>
            </a:pPr>
            <a:r>
              <a:rPr b="0" lang="en-US" sz="1900" spc="-1" strike="noStrike">
                <a:solidFill>
                  <a:srgbClr val="000000"/>
                </a:solidFill>
                <a:latin typeface="Calibri"/>
              </a:rPr>
              <a:t>Csatlakozás MRSZA szervezésű</a:t>
            </a:r>
            <a:r>
              <a:rPr b="0" lang="hu-HU" sz="1900" spc="-1" strike="noStrike">
                <a:solidFill>
                  <a:srgbClr val="000000"/>
                </a:solidFill>
                <a:latin typeface="Calibri"/>
              </a:rPr>
              <a:t> rendezvényhez,</a:t>
            </a:r>
            <a:r>
              <a:rPr b="0" lang="en-US" sz="1900" spc="-1" strike="noStrike">
                <a:solidFill>
                  <a:srgbClr val="000000"/>
                </a:solidFill>
                <a:latin typeface="Calibri"/>
              </a:rPr>
              <a:t> áruházi gyűjtésekhez, adományosztáshoz</a:t>
            </a:r>
            <a:endParaRPr b="0" lang="hu-HU" sz="1900" spc="-1" strike="noStrike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  <a:buNone/>
            </a:pPr>
            <a:endParaRPr b="0" lang="hu-HU" sz="1900" spc="-1" strike="noStrike">
              <a:latin typeface="Arial"/>
            </a:endParaRPr>
          </a:p>
          <a:p>
            <a:pPr indent="-228600">
              <a:lnSpc>
                <a:spcPct val="90000"/>
              </a:lnSpc>
              <a:spcAft>
                <a:spcPts val="601"/>
              </a:spcAft>
              <a:buClr>
                <a:srgbClr val="000000"/>
              </a:buClr>
              <a:buFont typeface="Arial"/>
              <a:buChar char="•"/>
            </a:pPr>
            <a:r>
              <a:rPr b="0" lang="en-US" sz="1900" spc="-1" strike="noStrike">
                <a:solidFill>
                  <a:srgbClr val="000000"/>
                </a:solidFill>
                <a:latin typeface="Calibri"/>
              </a:rPr>
              <a:t>Adományok válogatása, csomagok összeállítása</a:t>
            </a:r>
            <a:endParaRPr b="0" lang="hu-HU" sz="1900" spc="-1" strike="noStrike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  <a:buNone/>
            </a:pPr>
            <a:endParaRPr b="0" lang="hu-HU" sz="1900" spc="-1" strike="noStrike">
              <a:latin typeface="Arial"/>
            </a:endParaRPr>
          </a:p>
          <a:p>
            <a:pPr indent="-228600">
              <a:lnSpc>
                <a:spcPct val="90000"/>
              </a:lnSpc>
              <a:spcAft>
                <a:spcPts val="601"/>
              </a:spcAft>
              <a:buClr>
                <a:srgbClr val="000000"/>
              </a:buClr>
              <a:buFont typeface="Arial"/>
              <a:buChar char="•"/>
            </a:pPr>
            <a:r>
              <a:rPr b="0" lang="en-US" sz="1900" spc="-1" strike="noStrike">
                <a:solidFill>
                  <a:srgbClr val="000000"/>
                </a:solidFill>
                <a:latin typeface="Calibri"/>
              </a:rPr>
              <a:t>Adminisztratív segítség </a:t>
            </a:r>
            <a:br>
              <a:rPr sz="1900"/>
            </a:br>
            <a:r>
              <a:rPr b="0" lang="en-US" sz="1900" spc="-1" strike="noStrike">
                <a:solidFill>
                  <a:srgbClr val="000000"/>
                </a:solidFill>
                <a:latin typeface="Calibri"/>
              </a:rPr>
              <a:t>(akár online)</a:t>
            </a:r>
            <a:endParaRPr b="0" lang="hu-HU" sz="1900" spc="-1" strike="noStrike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  <a:buNone/>
            </a:pPr>
            <a:endParaRPr b="0" lang="hu-HU" sz="1900" spc="-1" strike="noStrike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  <a:buNone/>
            </a:pPr>
            <a:r>
              <a:rPr b="1" lang="hu-HU" sz="1900" spc="-1" strike="noStrike">
                <a:solidFill>
                  <a:srgbClr val="000000"/>
                </a:solidFill>
                <a:latin typeface="Calibri"/>
              </a:rPr>
              <a:t>ONKENTES.JOBBADNI.HU</a:t>
            </a:r>
            <a:endParaRPr b="0" lang="hu-HU" sz="1900" spc="-1" strike="noStrike">
              <a:latin typeface="Arial"/>
            </a:endParaRPr>
          </a:p>
        </p:txBody>
      </p:sp>
      <p:sp>
        <p:nvSpPr>
          <p:cNvPr id="222" name="Szövegdoboz 2"/>
          <p:cNvSpPr/>
          <p:nvPr/>
        </p:nvSpPr>
        <p:spPr>
          <a:xfrm>
            <a:off x="167760" y="388440"/>
            <a:ext cx="3618720" cy="277236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hu-HU" sz="4400" spc="-1" strike="noStrike">
                <a:solidFill>
                  <a:srgbClr val="33ad5f"/>
                </a:solidFill>
                <a:latin typeface="Acumin Pro"/>
              </a:rPr>
              <a:t>ÖNKÉNTES </a:t>
            </a:r>
            <a:endParaRPr b="0" lang="hu-HU" sz="4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hu-HU" sz="4400" spc="-1" strike="noStrike">
                <a:solidFill>
                  <a:srgbClr val="595959"/>
                </a:solidFill>
                <a:latin typeface="Acumin Pro"/>
              </a:rPr>
              <a:t>LEHETŐSÉGEK</a:t>
            </a:r>
            <a:endParaRPr b="0" lang="hu-HU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41" dur="indefinite" restart="never" nodeType="tmRoot">
          <p:childTnLst>
            <p:seq>
              <p:cTn id="442" dur="indefinite" nodeType="mainSeq">
                <p:childTnLst>
                  <p:par>
                    <p:cTn id="443" fill="hold">
                      <p:stCondLst>
                        <p:cond delay="0"/>
                      </p:stCondLst>
                      <p:childTnLst>
                        <p:par>
                          <p:cTn id="444" fill="hold">
                            <p:stCondLst>
                              <p:cond delay="0"/>
                            </p:stCondLst>
                            <p:childTnLst>
                              <p:par>
                                <p:cTn id="445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4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8" fill="hold">
                            <p:stCondLst>
                              <p:cond delay="500"/>
                            </p:stCondLst>
                            <p:childTnLst>
                              <p:par>
                                <p:cTn id="449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51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2" fill="hold">
                            <p:stCondLst>
                              <p:cond delay="1000"/>
                            </p:stCondLst>
                            <p:childTnLst>
                              <p:par>
                                <p:cTn id="453" nodeType="afterEffect" fill="hold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55" dur="75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6" dur="75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Kép 11" descr=""/>
          <p:cNvPicPr/>
          <p:nvPr/>
        </p:nvPicPr>
        <p:blipFill>
          <a:blip r:embed="rId1"/>
          <a:srcRect l="20379" t="0" r="20379" b="0"/>
          <a:stretch/>
        </p:blipFill>
        <p:spPr>
          <a:xfrm>
            <a:off x="0" y="0"/>
            <a:ext cx="6095520" cy="6857640"/>
          </a:xfrm>
          <a:prstGeom prst="rect">
            <a:avLst/>
          </a:prstGeom>
          <a:ln w="0">
            <a:noFill/>
          </a:ln>
        </p:spPr>
      </p:pic>
      <p:pic>
        <p:nvPicPr>
          <p:cNvPr id="224" name="Ábra 3" descr="Box"/>
          <p:cNvPicPr/>
          <p:nvPr/>
        </p:nvPicPr>
        <p:blipFill>
          <a:blip r:embed="rId2"/>
          <a:stretch/>
        </p:blipFill>
        <p:spPr>
          <a:xfrm>
            <a:off x="6196320" y="1636920"/>
            <a:ext cx="914040" cy="914040"/>
          </a:xfrm>
          <a:prstGeom prst="rect">
            <a:avLst/>
          </a:prstGeom>
          <a:ln w="0">
            <a:noFill/>
          </a:ln>
        </p:spPr>
      </p:pic>
      <p:pic>
        <p:nvPicPr>
          <p:cNvPr id="225" name="Ábra 5" descr="Plüssjáték körvonalas"/>
          <p:cNvPicPr/>
          <p:nvPr/>
        </p:nvPicPr>
        <p:blipFill>
          <a:blip r:embed="rId3"/>
          <a:stretch/>
        </p:blipFill>
        <p:spPr>
          <a:xfrm>
            <a:off x="6298920" y="5285160"/>
            <a:ext cx="914040" cy="914040"/>
          </a:xfrm>
          <a:prstGeom prst="rect">
            <a:avLst/>
          </a:prstGeom>
          <a:ln w="0">
            <a:noFill/>
          </a:ln>
        </p:spPr>
      </p:pic>
      <p:pic>
        <p:nvPicPr>
          <p:cNvPr id="226" name="Ábra 7" descr="Csoportos siker egyszínű kitöltéssel"/>
          <p:cNvPicPr/>
          <p:nvPr/>
        </p:nvPicPr>
        <p:blipFill>
          <a:blip r:embed="rId4"/>
          <a:stretch/>
        </p:blipFill>
        <p:spPr>
          <a:xfrm>
            <a:off x="6224400" y="526680"/>
            <a:ext cx="914040" cy="914040"/>
          </a:xfrm>
          <a:prstGeom prst="rect">
            <a:avLst/>
          </a:prstGeom>
          <a:ln w="0">
            <a:noFill/>
          </a:ln>
        </p:spPr>
      </p:pic>
      <p:pic>
        <p:nvPicPr>
          <p:cNvPr id="227" name="Ábra 9" descr="Csukott könyv"/>
          <p:cNvPicPr/>
          <p:nvPr/>
        </p:nvPicPr>
        <p:blipFill>
          <a:blip r:embed="rId5"/>
          <a:stretch/>
        </p:blipFill>
        <p:spPr>
          <a:xfrm>
            <a:off x="6273000" y="396684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228" name="Szövegdoboz 15"/>
          <p:cNvSpPr/>
          <p:nvPr/>
        </p:nvSpPr>
        <p:spPr>
          <a:xfrm>
            <a:off x="7278840" y="344880"/>
            <a:ext cx="4729320" cy="6905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Közösségépítés</a:t>
            </a: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Családsegítés</a:t>
            </a: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Szociális ügyintézés</a:t>
            </a: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Adománykoordináció</a:t>
            </a: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adósmentorálás</a:t>
            </a:r>
            <a:endParaRPr b="0" lang="hu-HU" sz="1600" spc="-1" strike="noStrike">
              <a:latin typeface="Arial"/>
            </a:endParaRPr>
          </a:p>
          <a:p>
            <a:pPr algn="r"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Munkaerőpiaci elhelyezkedés segítése</a:t>
            </a: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Önkéntesség ösztönzése és működtetése</a:t>
            </a: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Pedagógiai mentorálás, TEHETSÉGTÁMOGATÁS</a:t>
            </a: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Digitális kompetenciák fejlesztése</a:t>
            </a: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Mentálhigiénés, önismereti programok</a:t>
            </a: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Intenzív családmegtartó szolgáltatás</a:t>
            </a: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Ifjúsági-és gyermekprogramok szervezése</a:t>
            </a: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hu-HU" sz="1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hu-HU" sz="1600" spc="-1" strike="noStrike" cap="all">
                <a:solidFill>
                  <a:srgbClr val="000000"/>
                </a:solidFill>
                <a:latin typeface="Acumin Pro"/>
              </a:rPr>
              <a:t>Képzések lebonyolítása</a:t>
            </a:r>
            <a:endParaRPr b="0" lang="hu-HU" sz="1600" spc="-1" strike="noStrike">
              <a:latin typeface="Arial"/>
            </a:endParaRPr>
          </a:p>
        </p:txBody>
      </p:sp>
      <p:pic>
        <p:nvPicPr>
          <p:cNvPr id="229" name="Ábra 1" descr="Érmék körvonalas"/>
          <p:cNvPicPr/>
          <p:nvPr/>
        </p:nvPicPr>
        <p:blipFill>
          <a:blip r:embed="rId6"/>
          <a:stretch/>
        </p:blipFill>
        <p:spPr>
          <a:xfrm>
            <a:off x="6211440" y="2770200"/>
            <a:ext cx="914040" cy="9140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57" dur="indefinite" restart="never" nodeType="tmRoot">
          <p:childTnLst>
            <p:seq>
              <p:cTn id="458" dur="indefinite" nodeType="mainSeq">
                <p:childTnLst>
                  <p:par>
                    <p:cTn id="459" fill="hold">
                      <p:stCondLst>
                        <p:cond delay="0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nodeType="with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63"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64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65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6" fill="hold">
                            <p:stCondLst>
                              <p:cond delay="1000"/>
                            </p:stCondLst>
                            <p:childTnLst>
                              <p:par>
                                <p:cTn id="467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69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nodeType="withEffect" fill="hold" presetClass="entr" presetID="1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72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nodeType="with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75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nodeType="withEffect" fill="hold" presetClass="entr" presetID="10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78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nodeType="withEffect" fill="hold" presetClass="entr" presetID="42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81" dur="1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82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83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4" nodeType="with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86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Kép 3"/>
          <p:cNvSpPr/>
          <p:nvPr/>
        </p:nvSpPr>
        <p:spPr>
          <a:xfrm>
            <a:off x="412200" y="1194480"/>
            <a:ext cx="4886280" cy="4468320"/>
          </a:xfrm>
          <a:prstGeom prst="heart">
            <a:avLst/>
          </a:prstGeom>
          <a:blipFill rotWithShape="0">
            <a:blip r:embed="rId1"/>
            <a:srcRect/>
            <a:stretch/>
          </a:blipFill>
          <a:ln w="0">
            <a:noFill/>
          </a:ln>
          <a:effectLst>
            <a:innerShdw blurRad="63500" dir="2700000" dist="50800">
              <a:srgbClr val="000000">
                <a:alpha val="50000"/>
              </a:srgbClr>
            </a:inn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231" name="Téglalap 5"/>
          <p:cNvSpPr/>
          <p:nvPr/>
        </p:nvSpPr>
        <p:spPr>
          <a:xfrm>
            <a:off x="6095880" y="2859480"/>
            <a:ext cx="6095520" cy="12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spcAft>
                <a:spcPts val="799"/>
              </a:spcAft>
              <a:buNone/>
            </a:pPr>
            <a:r>
              <a:rPr b="1" lang="hu-HU" sz="3600" spc="-1" strike="noStrike">
                <a:solidFill>
                  <a:srgbClr val="404040"/>
                </a:solidFill>
                <a:latin typeface="Acumin Pro"/>
                <a:ea typeface="Calibri"/>
              </a:rPr>
              <a:t>KÖSZÖNÖM A FIGYELMET!</a:t>
            </a:r>
            <a:endParaRPr b="0" lang="hu-H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87" dur="indefinite" restart="never" nodeType="tmRoot">
          <p:childTnLst>
            <p:seq>
              <p:cTn id="488" dur="indefinite" nodeType="mainSeq">
                <p:childTnLst>
                  <p:par>
                    <p:cTn id="489" fill="hold">
                      <p:stCondLst>
                        <p:cond delay="0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nodeType="afterEffect" fill="hold" presetClass="emph" presetID="26">
                                  <p:stCondLst>
                                    <p:cond delay="50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49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3" dur="250" autoRev="1" fill="hold"/>
                                        <p:tgtEl>
                                          <p:spTgt spid="2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4" nodeType="with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96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?>
<Relationships xmlns="http://schemas.openxmlformats.org/package/2006/relationships"><Relationship Id="rId1" Type="http://schemas.openxmlformats.org/officeDocument/2006/relationships/customXmlProps" Target="itemProps1.xml"/>
</Relationships>
</file>

<file path=customXml/_rels/item2.xml.rels><?xml version="1.0" encoding="UTF-8"?>
<Relationships xmlns="http://schemas.openxmlformats.org/package/2006/relationships"><Relationship Id="rId1" Type="http://schemas.openxmlformats.org/officeDocument/2006/relationships/customXmlProps" Target="itemProps2.xml"/>
</Relationships>
</file>

<file path=customXml/_rels/item3.xml.rels><?xml version="1.0" encoding="UTF-8"?>
<Relationships xmlns="http://schemas.openxmlformats.org/package/2006/relationships"><Relationship Id="rId1" Type="http://schemas.openxmlformats.org/officeDocument/2006/relationships/customXmlProps" Target="itemProps3.xml"/>
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um" ma:contentTypeID="0x0101000C8068ECD4FD854AA981A1062BF06DFC" ma:contentTypeVersion="18" ma:contentTypeDescription="Új dokumentum létrehozása." ma:contentTypeScope="" ma:versionID="f1bdf4ea32b655420db7c8019517ab24">
  <xsd:schema xmlns:xsd="http://www.w3.org/2001/XMLSchema" xmlns:xs="http://www.w3.org/2001/XMLSchema" xmlns:p="http://schemas.microsoft.com/office/2006/metadata/properties" xmlns:ns2="18f29c52-4d6a-4403-ba76-0f7532928a6a" xmlns:ns3="e1729921-5800-4fa3-81c3-cd76f5b958dd" targetNamespace="http://schemas.microsoft.com/office/2006/metadata/properties" ma:root="true" ma:fieldsID="cff1efc23ea2e574142614467d640651" ns2:_="" ns3:_="">
    <xsd:import namespace="18f29c52-4d6a-4403-ba76-0f7532928a6a"/>
    <xsd:import namespace="e1729921-5800-4fa3-81c3-cd76f5b958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f29c52-4d6a-4403-ba76-0f7532928a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Képcímkék" ma:readOnly="false" ma:fieldId="{5cf76f15-5ced-4ddc-b409-7134ff3c332f}" ma:taxonomyMulti="true" ma:sspId="caf0d41f-e245-4426-a6ff-fbca0d0f8b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729921-5800-4fa3-81c3-cd76f5b958d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Résztvevők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Megosztva részletekkel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97560b2-de4e-410e-a79f-a77e4e866406}" ma:internalName="TaxCatchAll" ma:showField="CatchAllData" ma:web="e1729921-5800-4fa3-81c3-cd76f5b958d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artalomtípus"/>
        <xsd:element ref="dc:title" minOccurs="0" maxOccurs="1" ma:index="4" ma:displayName="Cím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e1729921-5800-4fa3-81c3-cd76f5b958dd">
      <UserInfo>
        <DisplayName>MRSZ Ügyvezető</DisplayName>
        <AccountId>43</AccountId>
        <AccountType/>
      </UserInfo>
      <UserInfo>
        <DisplayName>Nádró Emese</DisplayName>
        <AccountId>36</AccountId>
        <AccountType/>
      </UserInfo>
      <UserInfo>
        <DisplayName>Kisfaludy Nóra</DisplayName>
        <AccountId>345</AccountId>
        <AccountType/>
      </UserInfo>
      <UserInfo>
        <DisplayName>Lovas Zsuzsanna</DisplayName>
        <AccountId>346</AccountId>
        <AccountType/>
      </UserInfo>
      <UserInfo>
        <DisplayName>Nagy Gábor</DisplayName>
        <AccountId>265</AccountId>
        <AccountType/>
      </UserInfo>
      <UserInfo>
        <DisplayName>Pengő-Tóth Annamária</DisplayName>
        <AccountId>315</AccountId>
        <AccountType/>
      </UserInfo>
      <UserInfo>
        <DisplayName>Zakharides Anita</DisplayName>
        <AccountId>355</AccountId>
        <AccountType/>
      </UserInfo>
      <UserInfo>
        <DisplayName>Juhos Edina</DisplayName>
        <AccountId>39</AccountId>
        <AccountType/>
      </UserInfo>
    </SharedWithUsers>
    <TaxCatchAll xmlns="e1729921-5800-4fa3-81c3-cd76f5b958dd" xsi:nil="true"/>
    <lcf76f155ced4ddcb4097134ff3c332f xmlns="18f29c52-4d6a-4403-ba76-0f7532928a6a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A94393C-8B9D-4071-B2D6-5DBB91C48B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f29c52-4d6a-4403-ba76-0f7532928a6a"/>
    <ds:schemaRef ds:uri="e1729921-5800-4fa3-81c3-cd76f5b958d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644D80C-69AD-42C7-861E-D480334B13F5}">
  <ds:schemaRefs>
    <ds:schemaRef ds:uri="http://schemas.microsoft.com/office/2006/metadata/properties"/>
    <ds:schemaRef ds:uri="http://schemas.microsoft.com/office/2006/documentManagement/types"/>
    <ds:schemaRef ds:uri="http://www.w3.org/XML/1998/namespace"/>
    <ds:schemaRef ds:uri="18f29c52-4d6a-4403-ba76-0f7532928a6a"/>
    <ds:schemaRef ds:uri="http://purl.org/dc/elements/1.1/"/>
    <ds:schemaRef ds:uri="http://purl.org/dc/terms/"/>
    <ds:schemaRef ds:uri="e1729921-5800-4fa3-81c3-cd76f5b958dd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4DD82FB-695B-4138-B7C1-422037B4087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1799</TotalTime>
  <Application>LibreOffice/7.3.3.2$Windows_X86_64 LibreOffice_project/d1d0ea68f081ee2800a922cac8f79445e4603348</Application>
  <AppVersion>15.0000</AppVersion>
  <Words>425</Words>
  <Paragraphs>146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2020-02-19T20:36:38Z</dcterms:created>
  <dc:creator>Office5 MRSZ</dc:creator>
  <dc:description/>
  <dc:language>hu-HU</dc:language>
  <cp:lastModifiedBy>Svidró Katalin</cp:lastModifiedBy>
  <dcterms:modified xsi:type="dcterms:W3CDTF">2024-08-22T10:03:41Z</dcterms:modified>
  <cp:revision>218</cp:revision>
  <dc:subject/>
  <dc:title>PowerPoint-bemutató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0x01010009F4350AE5F8C14A8C776E08AD0664FC</vt:lpwstr>
  </property>
  <property fmtid="{D5CDD505-2E9C-101B-9397-08002B2CF9AE}" pid="3" name="MediaServiceImageTags">
    <vt:lpwstr/>
  </property>
  <property fmtid="{D5CDD505-2E9C-101B-9397-08002B2CF9AE}" pid="4" name="PresentationFormat">
    <vt:lpwstr>Szélesvásznú</vt:lpwstr>
  </property>
  <property fmtid="{D5CDD505-2E9C-101B-9397-08002B2CF9AE}" pid="5" name="Slides">
    <vt:i4>17</vt:i4>
  </property>
</Properties>
</file>