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2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2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theme+xml" PartName="/ppt/theme/theme3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60" r:id="rId3"/>
    <p:sldMasterId id="2147483661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</p:sldIdLst>
  <p:sldSz cy="6858000" cx="12192000"/>
  <p:notesSz cx="6858000" cy="9144000"/>
  <p:embeddedFontLst>
    <p:embeddedFont>
      <p:font typeface="Montserrat SemiBold"/>
      <p:regular r:id="rId20"/>
      <p:bold r:id="rId21"/>
      <p:italic r:id="rId22"/>
      <p:boldItalic r:id="rId23"/>
    </p:embeddedFont>
    <p:embeddedFont>
      <p:font typeface="Montserrat"/>
      <p:regular r:id="rId24"/>
      <p:bold r:id="rId25"/>
      <p:italic r:id="rId26"/>
      <p:boldItalic r:id="rId27"/>
    </p:embeddedFont>
    <p:embeddedFont>
      <p:font typeface="Poppins"/>
      <p:regular r:id="rId28"/>
      <p:bold r:id="rId29"/>
      <p:italic r:id="rId30"/>
      <p:boldItalic r:id="rId31"/>
    </p:embeddedFont>
    <p:embeddedFont>
      <p:font typeface="Montserrat Medium"/>
      <p:regular r:id="rId32"/>
      <p:bold r:id="rId33"/>
      <p:italic r:id="rId34"/>
      <p:boldItalic r:id="rId35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font" Target="fonts/MontserratSemiBold-regular.fntdata"/><Relationship Id="rId22" Type="http://schemas.openxmlformats.org/officeDocument/2006/relationships/font" Target="fonts/MontserratSemiBold-italic.fntdata"/><Relationship Id="rId21" Type="http://schemas.openxmlformats.org/officeDocument/2006/relationships/font" Target="fonts/MontserratSemiBold-bold.fntdata"/><Relationship Id="rId24" Type="http://schemas.openxmlformats.org/officeDocument/2006/relationships/font" Target="fonts/Montserrat-regular.fntdata"/><Relationship Id="rId23" Type="http://schemas.openxmlformats.org/officeDocument/2006/relationships/font" Target="fonts/MontserratSemiBold-boldItalic.fntdata"/><Relationship Id="rId1" Type="http://schemas.openxmlformats.org/officeDocument/2006/relationships/theme" Target="theme/theme3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slideMaster" Target="slideMasters/slideMaster2.xml"/><Relationship Id="rId9" Type="http://schemas.openxmlformats.org/officeDocument/2006/relationships/slide" Target="slides/slide4.xml"/><Relationship Id="rId26" Type="http://schemas.openxmlformats.org/officeDocument/2006/relationships/font" Target="fonts/Montserrat-italic.fntdata"/><Relationship Id="rId25" Type="http://schemas.openxmlformats.org/officeDocument/2006/relationships/font" Target="fonts/Montserrat-bold.fntdata"/><Relationship Id="rId28" Type="http://schemas.openxmlformats.org/officeDocument/2006/relationships/font" Target="fonts/Poppins-regular.fntdata"/><Relationship Id="rId27" Type="http://schemas.openxmlformats.org/officeDocument/2006/relationships/font" Target="fonts/Montserrat-boldItalic.fntdata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29" Type="http://schemas.openxmlformats.org/officeDocument/2006/relationships/font" Target="fonts/Poppins-bold.fntdata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31" Type="http://schemas.openxmlformats.org/officeDocument/2006/relationships/font" Target="fonts/Poppins-boldItalic.fntdata"/><Relationship Id="rId30" Type="http://schemas.openxmlformats.org/officeDocument/2006/relationships/font" Target="fonts/Poppins-italic.fntdata"/><Relationship Id="rId11" Type="http://schemas.openxmlformats.org/officeDocument/2006/relationships/slide" Target="slides/slide6.xml"/><Relationship Id="rId33" Type="http://schemas.openxmlformats.org/officeDocument/2006/relationships/font" Target="fonts/MontserratMedium-bold.fntdata"/><Relationship Id="rId10" Type="http://schemas.openxmlformats.org/officeDocument/2006/relationships/slide" Target="slides/slide5.xml"/><Relationship Id="rId32" Type="http://schemas.openxmlformats.org/officeDocument/2006/relationships/font" Target="fonts/MontserratMedium-regular.fntdata"/><Relationship Id="rId13" Type="http://schemas.openxmlformats.org/officeDocument/2006/relationships/slide" Target="slides/slide8.xml"/><Relationship Id="rId35" Type="http://schemas.openxmlformats.org/officeDocument/2006/relationships/font" Target="fonts/MontserratMedium-boldItalic.fntdata"/><Relationship Id="rId12" Type="http://schemas.openxmlformats.org/officeDocument/2006/relationships/slide" Target="slides/slide7.xml"/><Relationship Id="rId34" Type="http://schemas.openxmlformats.org/officeDocument/2006/relationships/font" Target="fonts/MontserratMedium-italic.fntdata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19" Type="http://schemas.openxmlformats.org/officeDocument/2006/relationships/slide" Target="slides/slide14.xml"/><Relationship Id="rId18" Type="http://schemas.openxmlformats.org/officeDocument/2006/relationships/slide" Target="slides/slide1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2860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2860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2860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2860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22860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22860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22860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22860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b="0" i="0" lang="en-GB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93" name="Google Shape;93;p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Fonts used: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Futura and Montserrat medium (available for download here: https://fonts.google.com/specimen/Montserrat)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94" name="Google Shape;94;p1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6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8" name="Google Shape;108;p2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Share slides 2-3 if not showing video</a:t>
            </a:r>
            <a:endParaRPr/>
          </a:p>
        </p:txBody>
      </p:sp>
      <p:sp>
        <p:nvSpPr>
          <p:cNvPr id="109" name="Google Shape;109;p2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5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17" name="Google Shape;117;p3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Share slides 2-3 if not showing video</a:t>
            </a:r>
            <a:endParaRPr/>
          </a:p>
        </p:txBody>
      </p:sp>
      <p:sp>
        <p:nvSpPr>
          <p:cNvPr id="118" name="Google Shape;118;p3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4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4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26" name="Google Shape;126;p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0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5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42" name="Google Shape;142;p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2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p6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54" name="Google Shape;154;p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0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62" name="Google Shape;162;p7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Share slides 2-3 if not showing video</a:t>
            </a:r>
            <a:endParaRPr/>
          </a:p>
        </p:txBody>
      </p:sp>
      <p:sp>
        <p:nvSpPr>
          <p:cNvPr id="163" name="Google Shape;163;p7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9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170;p8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71" name="Google Shape;171;p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7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p9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79" name="Google Shape;179;p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5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p10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87" name="Google Shape;187;p1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3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p1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95" name="Google Shape;195;p1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p12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03" name="Google Shape;203;p1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9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p13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11" name="Google Shape;211;p1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7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Google Shape;218;p14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19" name="Google Shape;219;p1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2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" name="Google Shape;17;p2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18" name="Google Shape;18;p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4" name="Google Shape;24;p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4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" name="Google Shape;27;p4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8" name="Google Shape;28;p4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0" name="Google Shape;30;p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3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5"/>
          <p:cNvSpPr txBox="1"/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3" name="Google Shape;33;p5"/>
          <p:cNvSpPr txBox="1"/>
          <p:nvPr>
            <p:ph idx="1" type="body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34" name="Google Shape;34;p5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6" name="Google Shape;36;p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37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6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6"/>
          <p:cNvSpPr txBox="1"/>
          <p:nvPr>
            <p:ph idx="1" type="body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0" name="Google Shape;40;p6"/>
          <p:cNvSpPr txBox="1"/>
          <p:nvPr>
            <p:ph idx="2" type="body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1" name="Google Shape;41;p6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" name="Google Shape;42;p6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6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7"/>
          <p:cNvSpPr txBox="1"/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6" name="Google Shape;46;p7"/>
          <p:cNvSpPr txBox="1"/>
          <p:nvPr>
            <p:ph idx="1" type="body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7" name="Google Shape;47;p7"/>
          <p:cNvSpPr txBox="1"/>
          <p:nvPr>
            <p:ph idx="2" type="body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8" name="Google Shape;48;p7"/>
          <p:cNvSpPr txBox="1"/>
          <p:nvPr>
            <p:ph idx="3" type="body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9" name="Google Shape;49;p7"/>
          <p:cNvSpPr txBox="1"/>
          <p:nvPr>
            <p:ph idx="4" type="body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50" name="Google Shape;50;p7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" name="Google Shape;51;p7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7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8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5" name="Google Shape;55;p8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8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7" name="Google Shape;57;p8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9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9"/>
          <p:cNvSpPr txBox="1"/>
          <p:nvPr>
            <p:ph idx="1" type="body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indent="-3810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indent="-355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indent="-355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61" name="Google Shape;61;p9"/>
          <p:cNvSpPr txBox="1"/>
          <p:nvPr>
            <p:ph idx="2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62" name="Google Shape;62;p9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9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4" name="Google Shape;64;p9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0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10"/>
          <p:cNvSpPr/>
          <p:nvPr>
            <p:ph idx="2" type="pic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8" name="Google Shape;68;p10"/>
          <p:cNvSpPr txBox="1"/>
          <p:nvPr>
            <p:ph idx="1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69" name="Google Shape;69;p10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10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1" name="Google Shape;71;p10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1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4" name="Google Shape;74;p11"/>
          <p:cNvSpPr txBox="1"/>
          <p:nvPr>
            <p:ph idx="1" type="body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5" name="Google Shape;75;p1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1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7" name="Google Shape;77;p1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2"/>
          <p:cNvSpPr txBox="1"/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0" name="Google Shape;80;p12"/>
          <p:cNvSpPr txBox="1"/>
          <p:nvPr>
            <p:ph idx="1" type="body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81" name="Google Shape;81;p1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2" name="Google Shape;82;p1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3" name="Google Shape;83;p1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>
  <p:cSld name="Title Slide"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3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_rels/slideMaster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1" name="Google Shape;11;p1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2" name="Google Shape;12;p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3" name="Google Shape;13;p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4" name="Google Shape;14;p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84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3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haroni"/>
              <a:buNone/>
              <a:defRPr b="0" i="0" sz="4400" u="none" cap="none" strike="noStrike">
                <a:solidFill>
                  <a:schemeClr val="dk1"/>
                </a:solidFill>
                <a:latin typeface="Aharoni"/>
                <a:ea typeface="Aharoni"/>
                <a:cs typeface="Aharoni"/>
                <a:sym typeface="Aharon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86" name="Google Shape;86;p13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1" i="0" sz="2800" u="none" cap="none" strike="noStrik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1" i="0" sz="2400" u="none" cap="none" strike="noStrike">
                <a:solidFill>
                  <a:schemeClr val="dk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87" name="Google Shape;87;p1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rgbClr val="757575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88" name="Google Shape;88;p1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rgbClr val="757575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89" name="Google Shape;89;p1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757575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757575"/>
                </a:solidFill>
                <a:latin typeface="Montserrat"/>
                <a:ea typeface="Montserrat"/>
                <a:cs typeface="Montserrat"/>
                <a:sym typeface="Montserrat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757575"/>
                </a:solidFill>
                <a:latin typeface="Montserrat"/>
                <a:ea typeface="Montserrat"/>
                <a:cs typeface="Montserrat"/>
                <a:sym typeface="Montserrat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757575"/>
                </a:solidFill>
                <a:latin typeface="Montserrat"/>
                <a:ea typeface="Montserrat"/>
                <a:cs typeface="Montserrat"/>
                <a:sym typeface="Montserrat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757575"/>
                </a:solidFill>
                <a:latin typeface="Montserrat"/>
                <a:ea typeface="Montserrat"/>
                <a:cs typeface="Montserrat"/>
                <a:sym typeface="Montserrat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757575"/>
                </a:solidFill>
                <a:latin typeface="Montserrat"/>
                <a:ea typeface="Montserrat"/>
                <a:cs typeface="Montserrat"/>
                <a:sym typeface="Montserrat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757575"/>
                </a:solidFill>
                <a:latin typeface="Montserrat"/>
                <a:ea typeface="Montserrat"/>
                <a:cs typeface="Montserrat"/>
                <a:sym typeface="Montserrat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757575"/>
                </a:solidFill>
                <a:latin typeface="Montserrat"/>
                <a:ea typeface="Montserrat"/>
                <a:cs typeface="Montserrat"/>
                <a:sym typeface="Montserrat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757575"/>
                </a:solidFill>
                <a:latin typeface="Montserrat"/>
                <a:ea typeface="Montserrat"/>
                <a:cs typeface="Montserrat"/>
                <a:sym typeface="Montserrat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59" r:id="rId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6.png"/><Relationship Id="rId4" Type="http://schemas.openxmlformats.org/officeDocument/2006/relationships/image" Target="../media/image2.png"/><Relationship Id="rId5" Type="http://schemas.openxmlformats.org/officeDocument/2006/relationships/image" Target="../media/image6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2.png"/><Relationship Id="rId4" Type="http://schemas.openxmlformats.org/officeDocument/2006/relationships/image" Target="../media/image2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7.jpg"/><Relationship Id="rId4" Type="http://schemas.openxmlformats.org/officeDocument/2006/relationships/image" Target="../media/image2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4.png"/><Relationship Id="rId4" Type="http://schemas.openxmlformats.org/officeDocument/2006/relationships/image" Target="../media/image2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4.png"/><Relationship Id="rId4" Type="http://schemas.openxmlformats.org/officeDocument/2006/relationships/image" Target="../media/image2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1.png"/><Relationship Id="rId4" Type="http://schemas.openxmlformats.org/officeDocument/2006/relationships/image" Target="../media/image2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7.png"/><Relationship Id="rId4" Type="http://schemas.openxmlformats.org/officeDocument/2006/relationships/image" Target="../media/image2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4.png"/><Relationship Id="rId4" Type="http://schemas.openxmlformats.org/officeDocument/2006/relationships/image" Target="../media/image2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9.png"/><Relationship Id="rId4" Type="http://schemas.openxmlformats.org/officeDocument/2006/relationships/image" Target="../media/image2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7.png"/><Relationship Id="rId4" Type="http://schemas.openxmlformats.org/officeDocument/2006/relationships/image" Target="../media/image2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14.png"/><Relationship Id="rId4" Type="http://schemas.openxmlformats.org/officeDocument/2006/relationships/image" Target="../media/image2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9.png"/><Relationship Id="rId4" Type="http://schemas.openxmlformats.org/officeDocument/2006/relationships/image" Target="../media/image2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2.png"/><Relationship Id="rId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" name="Google Shape;96;p15"/>
          <p:cNvPicPr preferRelativeResize="0"/>
          <p:nvPr/>
        </p:nvPicPr>
        <p:blipFill rotWithShape="1">
          <a:blip r:embed="rId3">
            <a:alphaModFix/>
          </a:blip>
          <a:srcRect b="60037" l="5582" r="14308" t="11666"/>
          <a:stretch/>
        </p:blipFill>
        <p:spPr>
          <a:xfrm>
            <a:off x="0" y="3"/>
            <a:ext cx="12943840" cy="6857997"/>
          </a:xfrm>
          <a:prstGeom prst="rect">
            <a:avLst/>
          </a:prstGeom>
          <a:noFill/>
          <a:ln>
            <a:noFill/>
          </a:ln>
        </p:spPr>
      </p:pic>
      <p:sp>
        <p:nvSpPr>
          <p:cNvPr id="97" name="Google Shape;97;p15"/>
          <p:cNvSpPr/>
          <p:nvPr/>
        </p:nvSpPr>
        <p:spPr>
          <a:xfrm rot="10800000">
            <a:off x="0" y="-3"/>
            <a:ext cx="3381577" cy="6857997"/>
          </a:xfrm>
          <a:prstGeom prst="rect">
            <a:avLst/>
          </a:prstGeom>
          <a:gradFill>
            <a:gsLst>
              <a:gs pos="0">
                <a:srgbClr val="000000">
                  <a:alpha val="17254"/>
                </a:srgbClr>
              </a:gs>
              <a:gs pos="100000">
                <a:srgbClr val="C3C3C3">
                  <a:alpha val="0"/>
                </a:srgbClr>
              </a:gs>
            </a:gsLst>
            <a:lin ang="108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8" name="Google Shape;98;p15"/>
          <p:cNvSpPr/>
          <p:nvPr/>
        </p:nvSpPr>
        <p:spPr>
          <a:xfrm>
            <a:off x="4367237" y="0"/>
            <a:ext cx="8576603" cy="6857997"/>
          </a:xfrm>
          <a:prstGeom prst="rect">
            <a:avLst/>
          </a:prstGeom>
          <a:gradFill>
            <a:gsLst>
              <a:gs pos="0">
                <a:srgbClr val="000000">
                  <a:alpha val="32941"/>
                </a:srgbClr>
              </a:gs>
              <a:gs pos="100000">
                <a:srgbClr val="C3C3C3">
                  <a:alpha val="0"/>
                </a:srgbClr>
              </a:gs>
            </a:gsLst>
            <a:lin ang="108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9" name="Google Shape;99;p15"/>
          <p:cNvSpPr txBox="1"/>
          <p:nvPr/>
        </p:nvSpPr>
        <p:spPr>
          <a:xfrm>
            <a:off x="5853024" y="1314375"/>
            <a:ext cx="5871300" cy="2314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Arial"/>
              <a:buNone/>
            </a:pPr>
            <a:r>
              <a:rPr b="1" i="0" lang="en-GB" sz="4800" u="none" cap="none" strike="noStrike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EGY ÚTON A MIANMARI ÜLDÖZÖTTEKKEL</a:t>
            </a:r>
            <a:endParaRPr b="0" i="0" sz="14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0" name="Google Shape;100;p15"/>
          <p:cNvSpPr/>
          <p:nvPr/>
        </p:nvSpPr>
        <p:spPr>
          <a:xfrm>
            <a:off x="6869430" y="4691736"/>
            <a:ext cx="4847729" cy="1677657"/>
          </a:xfrm>
          <a:prstGeom prst="rect">
            <a:avLst/>
          </a:prstGeom>
          <a:solidFill>
            <a:srgbClr val="6B3267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01" name="Google Shape;101;p1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67640" y="456069"/>
            <a:ext cx="2257604" cy="369332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02" name="Google Shape;102;p15"/>
          <p:cNvCxnSpPr/>
          <p:nvPr/>
        </p:nvCxnSpPr>
        <p:spPr>
          <a:xfrm>
            <a:off x="467640" y="1055077"/>
            <a:ext cx="11124138" cy="0"/>
          </a:xfrm>
          <a:prstGeom prst="straightConnector1">
            <a:avLst/>
          </a:prstGeom>
          <a:noFill/>
          <a:ln cap="flat" cmpd="sng" w="19050">
            <a:solidFill>
              <a:srgbClr val="87BCD2"/>
            </a:solidFill>
            <a:prstDash val="solid"/>
            <a:miter lim="800000"/>
            <a:headEnd len="sm" w="sm" type="none"/>
            <a:tailEnd len="sm" w="sm" type="none"/>
          </a:ln>
        </p:spPr>
      </p:cxnSp>
      <p:pic>
        <p:nvPicPr>
          <p:cNvPr id="103" name="Google Shape;103;p15"/>
          <p:cNvPicPr preferRelativeResize="0"/>
          <p:nvPr/>
        </p:nvPicPr>
        <p:blipFill rotWithShape="1">
          <a:blip r:embed="rId5">
            <a:alphaModFix/>
          </a:blip>
          <a:srcRect b="60053" l="10307" r="47873" t="14666"/>
          <a:stretch/>
        </p:blipFill>
        <p:spPr>
          <a:xfrm>
            <a:off x="740551" y="715622"/>
            <a:ext cx="6773712" cy="6142372"/>
          </a:xfrm>
          <a:prstGeom prst="rect">
            <a:avLst/>
          </a:prstGeom>
          <a:noFill/>
          <a:ln>
            <a:noFill/>
          </a:ln>
        </p:spPr>
      </p:pic>
      <p:sp>
        <p:nvSpPr>
          <p:cNvPr id="104" name="Google Shape;104;p15"/>
          <p:cNvSpPr txBox="1"/>
          <p:nvPr/>
        </p:nvSpPr>
        <p:spPr>
          <a:xfrm>
            <a:off x="6869430" y="4691730"/>
            <a:ext cx="4733365" cy="196973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1700" u="none" cap="none" strike="noStrike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“Mindenütt szorongatnak minket, de nem szorítanak be, kétségeskedünk, de nem esünk kétségbe; üldözöttek vagyunk, de nem elhagyottak; letipornak, de el nem veszünk..”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1700" u="none" cap="none" strike="noStrike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2 KORINTHUS 4:8-9</a:t>
            </a:r>
            <a:endParaRPr b="0" i="0" sz="1700" u="none" cap="none" strike="noStrike">
              <a:solidFill>
                <a:schemeClr val="lt1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t/>
            </a:r>
            <a:endParaRPr b="1" i="0" sz="2000" u="none" cap="none" strike="noStrik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05" name="Google Shape;105;p15"/>
          <p:cNvSpPr txBox="1"/>
          <p:nvPr/>
        </p:nvSpPr>
        <p:spPr>
          <a:xfrm>
            <a:off x="5212080" y="557187"/>
            <a:ext cx="6512281" cy="30773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GB" sz="1400" u="none" cap="none" strike="noStrike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NEMZETKÖZI IMANAP AZ ÜLDÖZÖTT EGYHÁZÉRT 2025</a:t>
            </a:r>
            <a:endParaRPr b="0" i="0" sz="1400" u="none" cap="none" strike="noStrik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0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A person holding a stick in the woods&#10;&#10;AI-generated content may be incorrect." id="111" name="Google Shape;111;p1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-1228279"/>
            <a:ext cx="12224385" cy="8149590"/>
          </a:xfrm>
          <a:prstGeom prst="rect">
            <a:avLst/>
          </a:prstGeom>
          <a:noFill/>
          <a:ln>
            <a:noFill/>
          </a:ln>
        </p:spPr>
      </p:pic>
      <p:sp>
        <p:nvSpPr>
          <p:cNvPr id="112" name="Google Shape;112;p16"/>
          <p:cNvSpPr/>
          <p:nvPr/>
        </p:nvSpPr>
        <p:spPr>
          <a:xfrm>
            <a:off x="7589520" y="1097280"/>
            <a:ext cx="3915900" cy="3646170"/>
          </a:xfrm>
          <a:prstGeom prst="rect">
            <a:avLst/>
          </a:prstGeom>
          <a:solidFill>
            <a:srgbClr val="87BCD2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3" name="Google Shape;113;p16"/>
          <p:cNvSpPr txBox="1"/>
          <p:nvPr/>
        </p:nvSpPr>
        <p:spPr>
          <a:xfrm>
            <a:off x="7895109" y="1319356"/>
            <a:ext cx="3419021" cy="301379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25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0" i="0" lang="en-GB" sz="2400" u="none" cap="none" strike="noStrike">
                <a:solidFill>
                  <a:schemeClr val="lt1"/>
                </a:solidFill>
                <a:latin typeface="Aharoni"/>
                <a:ea typeface="Aharoni"/>
                <a:cs typeface="Aharoni"/>
                <a:sym typeface="Aharoni"/>
              </a:rPr>
              <a:t>“Néha futunk, néha kúszunk. Néha napokig, egész héten futunk, biztonságot és túlélést keresve.” </a:t>
            </a:r>
            <a:endParaRPr/>
          </a:p>
          <a:p>
            <a:pPr indent="0" lvl="0" marL="0" marR="0" rtl="0" algn="l">
              <a:lnSpc>
                <a:spcPct val="1125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0" i="0" lang="en-GB" sz="2400" u="none" cap="none" strike="noStrike">
                <a:solidFill>
                  <a:schemeClr val="lt1"/>
                </a:solidFill>
                <a:latin typeface="Aharoni"/>
                <a:ea typeface="Aharoni"/>
                <a:cs typeface="Aharoni"/>
                <a:sym typeface="Aharoni"/>
              </a:rPr>
              <a:t>- Yang lelkész, Mianmar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14" name="Google Shape;114;p1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9914965" y="6178255"/>
            <a:ext cx="1590455" cy="26019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9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A child standing in a room&#10;&#10;AI-generated content may be incorrect." id="120" name="Google Shape;120;p1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 flipH="1">
            <a:off x="0" y="-1165860"/>
            <a:ext cx="12222480" cy="9166860"/>
          </a:xfrm>
          <a:prstGeom prst="rect">
            <a:avLst/>
          </a:prstGeom>
          <a:noFill/>
          <a:ln>
            <a:noFill/>
          </a:ln>
        </p:spPr>
      </p:pic>
      <p:sp>
        <p:nvSpPr>
          <p:cNvPr id="121" name="Google Shape;121;p17"/>
          <p:cNvSpPr/>
          <p:nvPr/>
        </p:nvSpPr>
        <p:spPr>
          <a:xfrm>
            <a:off x="560070" y="938154"/>
            <a:ext cx="4263390" cy="3466759"/>
          </a:xfrm>
          <a:prstGeom prst="rect">
            <a:avLst/>
          </a:prstGeom>
          <a:solidFill>
            <a:srgbClr val="6B3267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2" name="Google Shape;122;p17"/>
          <p:cNvSpPr txBox="1"/>
          <p:nvPr/>
        </p:nvSpPr>
        <p:spPr>
          <a:xfrm>
            <a:off x="654756" y="1093472"/>
            <a:ext cx="4168704" cy="31504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375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0" i="0" lang="en-GB" sz="2400" u="none" cap="none" strike="noStrike">
                <a:solidFill>
                  <a:schemeClr val="lt1"/>
                </a:solidFill>
                <a:latin typeface="Aharoni"/>
                <a:ea typeface="Aharoni"/>
                <a:cs typeface="Aharoni"/>
                <a:sym typeface="Aharoni"/>
              </a:rPr>
              <a:t>„A gyerekek sírnak. Enni akarnak, inni akarnak </a:t>
            </a:r>
            <a:br>
              <a:rPr b="0" i="0" lang="en-GB" sz="2400" u="none" cap="none" strike="noStrike">
                <a:solidFill>
                  <a:schemeClr val="lt1"/>
                </a:solidFill>
                <a:latin typeface="Aharoni"/>
                <a:ea typeface="Aharoni"/>
                <a:cs typeface="Aharoni"/>
                <a:sym typeface="Aharoni"/>
              </a:rPr>
            </a:br>
            <a:r>
              <a:rPr b="0" i="0" lang="en-GB" sz="2400" u="none" cap="none" strike="noStrike">
                <a:solidFill>
                  <a:schemeClr val="lt1"/>
                </a:solidFill>
                <a:latin typeface="Aharoni"/>
                <a:ea typeface="Aharoni"/>
                <a:cs typeface="Aharoni"/>
                <a:sym typeface="Aharoni"/>
              </a:rPr>
              <a:t>– de nincs semmi. Néha úgy érezzük, hogy Isten nincs velünk.”</a:t>
            </a:r>
            <a:endParaRPr/>
          </a:p>
          <a:p>
            <a:pPr indent="0" lvl="0" marL="0" marR="0" rtl="0" algn="l">
              <a:lnSpc>
                <a:spcPct val="1375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0" i="0" lang="en-GB" sz="2400" u="none" cap="none" strike="noStrike">
                <a:solidFill>
                  <a:schemeClr val="lt1"/>
                </a:solidFill>
                <a:latin typeface="Aharoni"/>
                <a:ea typeface="Aharoni"/>
                <a:cs typeface="Aharoni"/>
                <a:sym typeface="Aharoni"/>
              </a:rPr>
              <a:t>– Yang lelkész, Mianmar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23" name="Google Shape;123;p1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9914965" y="6178255"/>
            <a:ext cx="1590455" cy="26019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693368"/>
        </a:solidFill>
      </p:bgPr>
    </p:bg>
    <p:spTree>
      <p:nvGrpSpPr>
        <p:cNvPr id="127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An orange outline of a map&#10;&#10;AI-generated content may be incorrect." id="128" name="Google Shape;128;p1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748983" y="281223"/>
            <a:ext cx="2962898" cy="6289665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29" name="Google Shape;129;p18"/>
          <p:cNvCxnSpPr/>
          <p:nvPr/>
        </p:nvCxnSpPr>
        <p:spPr>
          <a:xfrm flipH="1" rot="10800000">
            <a:off x="1131570" y="3426056"/>
            <a:ext cx="7128000" cy="2"/>
          </a:xfrm>
          <a:prstGeom prst="straightConnector1">
            <a:avLst/>
          </a:prstGeom>
          <a:noFill/>
          <a:ln cap="flat" cmpd="sng" w="19050">
            <a:solidFill>
              <a:srgbClr val="87BCD2"/>
            </a:solidFill>
            <a:prstDash val="solid"/>
            <a:miter lim="800000"/>
            <a:headEnd len="sm" w="sm" type="none"/>
            <a:tailEnd len="sm" w="sm" type="none"/>
          </a:ln>
        </p:spPr>
      </p:cxnSp>
      <p:sp>
        <p:nvSpPr>
          <p:cNvPr id="130" name="Google Shape;130;p18"/>
          <p:cNvSpPr/>
          <p:nvPr/>
        </p:nvSpPr>
        <p:spPr>
          <a:xfrm>
            <a:off x="8101039" y="3302405"/>
            <a:ext cx="226124" cy="240027"/>
          </a:xfrm>
          <a:prstGeom prst="ellipse">
            <a:avLst/>
          </a:prstGeom>
          <a:solidFill>
            <a:srgbClr val="87BCD2"/>
          </a:solidFill>
          <a:ln cap="flat" cmpd="sng" w="19050">
            <a:solidFill>
              <a:srgbClr val="87BCD2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1" name="Google Shape;131;p18"/>
          <p:cNvSpPr/>
          <p:nvPr/>
        </p:nvSpPr>
        <p:spPr>
          <a:xfrm>
            <a:off x="3020077" y="3306042"/>
            <a:ext cx="226124" cy="240027"/>
          </a:xfrm>
          <a:prstGeom prst="ellipse">
            <a:avLst/>
          </a:prstGeom>
          <a:solidFill>
            <a:srgbClr val="87BCD2"/>
          </a:solidFill>
          <a:ln cap="flat" cmpd="sng" w="19050">
            <a:solidFill>
              <a:srgbClr val="87BCD2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2" name="Google Shape;132;p18"/>
          <p:cNvSpPr/>
          <p:nvPr/>
        </p:nvSpPr>
        <p:spPr>
          <a:xfrm>
            <a:off x="1018508" y="3315568"/>
            <a:ext cx="226124" cy="240027"/>
          </a:xfrm>
          <a:prstGeom prst="ellipse">
            <a:avLst/>
          </a:prstGeom>
          <a:solidFill>
            <a:srgbClr val="87BCD2"/>
          </a:solidFill>
          <a:ln cap="flat" cmpd="sng" w="19050">
            <a:solidFill>
              <a:srgbClr val="87BCD2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3" name="Google Shape;133;p18"/>
          <p:cNvSpPr txBox="1"/>
          <p:nvPr/>
        </p:nvSpPr>
        <p:spPr>
          <a:xfrm>
            <a:off x="895631" y="3546074"/>
            <a:ext cx="1237200" cy="525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b="0" i="0" lang="en-GB" sz="2800" u="none" cap="none" strike="noStrike">
                <a:solidFill>
                  <a:schemeClr val="lt1"/>
                </a:solidFill>
                <a:latin typeface="Aharoni"/>
                <a:ea typeface="Aharoni"/>
                <a:cs typeface="Aharoni"/>
                <a:sym typeface="Aharoni"/>
              </a:rPr>
              <a:t>1948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4" name="Google Shape;134;p18"/>
          <p:cNvSpPr txBox="1"/>
          <p:nvPr/>
        </p:nvSpPr>
        <p:spPr>
          <a:xfrm>
            <a:off x="2765972" y="3546074"/>
            <a:ext cx="1237200" cy="525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b="0" i="0" lang="en-GB" sz="2800" u="none" cap="none" strike="noStrike">
                <a:solidFill>
                  <a:schemeClr val="lt1"/>
                </a:solidFill>
                <a:latin typeface="Aharoni"/>
                <a:ea typeface="Aharoni"/>
                <a:cs typeface="Aharoni"/>
                <a:sym typeface="Aharoni"/>
              </a:rPr>
              <a:t>1962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5" name="Google Shape;135;p18"/>
          <p:cNvSpPr txBox="1"/>
          <p:nvPr/>
        </p:nvSpPr>
        <p:spPr>
          <a:xfrm>
            <a:off x="7674670" y="3510075"/>
            <a:ext cx="1590300" cy="525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b="0" i="0" lang="en-GB" sz="2800" u="none" cap="none" strike="noStrike">
                <a:solidFill>
                  <a:schemeClr val="lt1"/>
                </a:solidFill>
                <a:latin typeface="Aharoni"/>
                <a:ea typeface="Aharoni"/>
                <a:cs typeface="Aharoni"/>
                <a:sym typeface="Aharoni"/>
              </a:rPr>
              <a:t>2021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6" name="Google Shape;136;p18"/>
          <p:cNvSpPr txBox="1"/>
          <p:nvPr/>
        </p:nvSpPr>
        <p:spPr>
          <a:xfrm>
            <a:off x="895614" y="2294411"/>
            <a:ext cx="1630479" cy="101562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2000" u="none" cap="none" strike="noStrike">
                <a:solidFill>
                  <a:schemeClr val="lt1"/>
                </a:solidFill>
                <a:latin typeface="Aharoni"/>
                <a:ea typeface="Aharoni"/>
                <a:cs typeface="Aharoni"/>
                <a:sym typeface="Aharoni"/>
              </a:rPr>
              <a:t>A polgárháború kezdete</a:t>
            </a:r>
            <a:endParaRPr b="0" i="0" sz="14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7" name="Google Shape;137;p18"/>
          <p:cNvSpPr txBox="1"/>
          <p:nvPr/>
        </p:nvSpPr>
        <p:spPr>
          <a:xfrm>
            <a:off x="2947913" y="2294411"/>
            <a:ext cx="1981495" cy="101562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GB" sz="2000" u="none" cap="none" strike="noStrike">
                <a:solidFill>
                  <a:schemeClr val="lt1"/>
                </a:solidFill>
                <a:latin typeface="Aharoni"/>
                <a:ea typeface="Aharoni"/>
                <a:cs typeface="Aharoni"/>
                <a:sym typeface="Aharoni"/>
              </a:rPr>
              <a:t>A demokrácia vége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t/>
            </a:r>
            <a:endParaRPr b="0" i="0" sz="2000" u="none" cap="none" strike="noStrike">
              <a:solidFill>
                <a:schemeClr val="lt1"/>
              </a:solidFill>
              <a:latin typeface="Aharoni"/>
              <a:ea typeface="Aharoni"/>
              <a:cs typeface="Aharoni"/>
              <a:sym typeface="Aharoni"/>
            </a:endParaRPr>
          </a:p>
        </p:txBody>
      </p:sp>
      <p:sp>
        <p:nvSpPr>
          <p:cNvPr id="138" name="Google Shape;138;p18"/>
          <p:cNvSpPr txBox="1"/>
          <p:nvPr/>
        </p:nvSpPr>
        <p:spPr>
          <a:xfrm>
            <a:off x="5122981" y="659651"/>
            <a:ext cx="3626002" cy="298539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285750" lvl="0" marL="28575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•"/>
            </a:pPr>
            <a:r>
              <a:rPr b="0" i="0" lang="en-GB" sz="2000" u="none" cap="none" strike="noStrike">
                <a:solidFill>
                  <a:schemeClr val="lt1"/>
                </a:solidFill>
                <a:latin typeface="Aharoni"/>
                <a:ea typeface="Aharoni"/>
                <a:cs typeface="Aharoni"/>
                <a:sym typeface="Aharoni"/>
              </a:rPr>
              <a:t>Katonai puccs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85750" lvl="0" marL="28575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•"/>
            </a:pPr>
            <a:r>
              <a:rPr b="0" i="0" lang="en-GB" sz="2000" u="none" cap="none" strike="noStrike">
                <a:solidFill>
                  <a:schemeClr val="lt1"/>
                </a:solidFill>
                <a:latin typeface="Aharoni"/>
                <a:ea typeface="Aharoni"/>
                <a:cs typeface="Aharoni"/>
                <a:sym typeface="Aharoni"/>
              </a:rPr>
              <a:t>Több millió ember kényszerült elhagyni otthonát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85750" lvl="0" marL="28575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•"/>
            </a:pPr>
            <a:r>
              <a:rPr b="0" i="0" lang="en-GB" sz="2000" u="none" cap="none" strike="noStrike">
                <a:solidFill>
                  <a:schemeClr val="lt1"/>
                </a:solidFill>
                <a:latin typeface="Aharoni"/>
                <a:ea typeface="Aharoni"/>
                <a:cs typeface="Aharoni"/>
                <a:sym typeface="Aharoni"/>
              </a:rPr>
              <a:t>Támadások a gyülekezetek ellen</a:t>
            </a:r>
            <a:endParaRPr b="0" i="0" sz="2000" u="none" cap="none" strike="noStrike">
              <a:solidFill>
                <a:schemeClr val="lt1"/>
              </a:solidFill>
              <a:latin typeface="Aharoni"/>
              <a:ea typeface="Aharoni"/>
              <a:cs typeface="Aharoni"/>
              <a:sym typeface="Aharoni"/>
            </a:endParaRPr>
          </a:p>
          <a:p>
            <a:pPr indent="-285750" lvl="0" marL="28575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•"/>
            </a:pPr>
            <a:r>
              <a:rPr b="0" i="0" lang="en-GB" sz="2800" u="none" cap="none" strike="noStrike">
                <a:solidFill>
                  <a:schemeClr val="lt1"/>
                </a:solidFill>
                <a:latin typeface="Aharoni"/>
                <a:ea typeface="Aharoni"/>
                <a:cs typeface="Aharoni"/>
                <a:sym typeface="Aharoni"/>
              </a:rPr>
              <a:t>13.</a:t>
            </a:r>
            <a:r>
              <a:rPr b="0" i="0" lang="en-GB" sz="2000" u="none" cap="none" strike="noStrike">
                <a:solidFill>
                  <a:schemeClr val="lt1"/>
                </a:solidFill>
                <a:latin typeface="Aharoni"/>
                <a:ea typeface="Aharoni"/>
                <a:cs typeface="Aharoni"/>
                <a:sym typeface="Aharoni"/>
              </a:rPr>
              <a:t> helyezett az Open Doors World Watch listáján</a:t>
            </a:r>
            <a:endParaRPr b="0" i="0" sz="20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39" name="Google Shape;139;p1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42365" y="6075385"/>
            <a:ext cx="1590455" cy="26019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693368"/>
        </a:solidFill>
      </p:bgPr>
    </p:bg>
    <p:spTree>
      <p:nvGrpSpPr>
        <p:cNvPr id="143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An orange outline of a map&#10;&#10;AI-generated content may be incorrect." id="144" name="Google Shape;144;p1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11467" y="169913"/>
            <a:ext cx="3070542" cy="6518173"/>
          </a:xfrm>
          <a:prstGeom prst="rect">
            <a:avLst/>
          </a:prstGeom>
          <a:noFill/>
          <a:ln>
            <a:noFill/>
          </a:ln>
        </p:spPr>
      </p:pic>
      <p:sp>
        <p:nvSpPr>
          <p:cNvPr id="145" name="Google Shape;145;p19"/>
          <p:cNvSpPr/>
          <p:nvPr/>
        </p:nvSpPr>
        <p:spPr>
          <a:xfrm>
            <a:off x="4551044" y="1058456"/>
            <a:ext cx="6138862" cy="1394523"/>
          </a:xfrm>
          <a:prstGeom prst="rect">
            <a:avLst/>
          </a:prstGeom>
          <a:solidFill>
            <a:srgbClr val="87BCD2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6" name="Google Shape;146;p19"/>
          <p:cNvSpPr txBox="1"/>
          <p:nvPr/>
        </p:nvSpPr>
        <p:spPr>
          <a:xfrm>
            <a:off x="4693912" y="1119769"/>
            <a:ext cx="5924555" cy="13332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96428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2800" u="none" cap="none" strike="noStrike">
                <a:solidFill>
                  <a:srgbClr val="6B3267"/>
                </a:solidFill>
                <a:latin typeface="Aharoni"/>
                <a:ea typeface="Aharoni"/>
                <a:cs typeface="Aharoni"/>
                <a:sym typeface="Aharoni"/>
              </a:rPr>
              <a:t>“El kell hagynunk otthonunkat. A gyülekezeteinket támadják.”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96428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b="0" i="0" lang="en-GB" sz="2800" u="none" cap="none" strike="noStrike">
                <a:solidFill>
                  <a:srgbClr val="6B3267"/>
                </a:solidFill>
                <a:latin typeface="Aharoni"/>
                <a:ea typeface="Aharoni"/>
                <a:cs typeface="Aharoni"/>
                <a:sym typeface="Aharoni"/>
              </a:rPr>
              <a:t>- Mun* lelkész</a:t>
            </a:r>
            <a:endParaRPr b="0" i="0" sz="2800" u="none" cap="none" strike="noStrike">
              <a:solidFill>
                <a:srgbClr val="6B3267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47" name="Google Shape;147;p19"/>
          <p:cNvSpPr/>
          <p:nvPr/>
        </p:nvSpPr>
        <p:spPr>
          <a:xfrm>
            <a:off x="4551043" y="2861247"/>
            <a:ext cx="6138862" cy="1394523"/>
          </a:xfrm>
          <a:prstGeom prst="rect">
            <a:avLst/>
          </a:prstGeom>
          <a:solidFill>
            <a:srgbClr val="87BCD2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8" name="Google Shape;148;p19"/>
          <p:cNvSpPr txBox="1"/>
          <p:nvPr/>
        </p:nvSpPr>
        <p:spPr>
          <a:xfrm>
            <a:off x="4622475" y="2922560"/>
            <a:ext cx="6067427" cy="13332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96428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2800" u="none" cap="none" strike="noStrike">
                <a:solidFill>
                  <a:srgbClr val="6B3267"/>
                </a:solidFill>
                <a:latin typeface="Aharoni"/>
                <a:ea typeface="Aharoni"/>
                <a:cs typeface="Aharoni"/>
                <a:sym typeface="Aharoni"/>
              </a:rPr>
              <a:t>“Mindennap a túlélésünkért küzdünk.”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96428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b="0" i="0" lang="en-GB" sz="2800" u="none" cap="none" strike="noStrike">
                <a:solidFill>
                  <a:srgbClr val="6B3267"/>
                </a:solidFill>
                <a:latin typeface="Aharoni"/>
                <a:ea typeface="Aharoni"/>
                <a:cs typeface="Aharoni"/>
                <a:sym typeface="Aharoni"/>
              </a:rPr>
              <a:t>- Moe Moe*</a:t>
            </a:r>
            <a:endParaRPr b="0" i="0" sz="2800" u="none" cap="none" strike="noStrike">
              <a:solidFill>
                <a:srgbClr val="6B3267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49" name="Google Shape;149;p19"/>
          <p:cNvSpPr/>
          <p:nvPr/>
        </p:nvSpPr>
        <p:spPr>
          <a:xfrm>
            <a:off x="4551043" y="4568897"/>
            <a:ext cx="6138862" cy="1394523"/>
          </a:xfrm>
          <a:prstGeom prst="rect">
            <a:avLst/>
          </a:prstGeom>
          <a:solidFill>
            <a:srgbClr val="87BCD2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0" name="Google Shape;150;p19"/>
          <p:cNvSpPr txBox="1"/>
          <p:nvPr/>
        </p:nvSpPr>
        <p:spPr>
          <a:xfrm>
            <a:off x="4622475" y="4568897"/>
            <a:ext cx="5821685" cy="13332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96428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2800" u="none" cap="none" strike="noStrike">
                <a:solidFill>
                  <a:srgbClr val="6B3267"/>
                </a:solidFill>
                <a:latin typeface="Aharoni"/>
                <a:ea typeface="Aharoni"/>
                <a:cs typeface="Aharoni"/>
                <a:sym typeface="Aharoni"/>
              </a:rPr>
              <a:t>“Nem tudtam aludni és enni. Azért imádkozom, hogy biztonságban élhessünk.” - Dan*</a:t>
            </a:r>
            <a:endParaRPr b="0" i="0" sz="2800" u="none" cap="none" strike="noStrike">
              <a:solidFill>
                <a:srgbClr val="6B3267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pic>
        <p:nvPicPr>
          <p:cNvPr id="151" name="Google Shape;151;p19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42365" y="6075385"/>
            <a:ext cx="1590455" cy="26019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87BCD2"/>
        </a:solidFill>
      </p:bgPr>
    </p:bg>
    <p:spTree>
      <p:nvGrpSpPr>
        <p:cNvPr id="155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A wooden houses with a ladder&#10;&#10;AI-generated content may be incorrect." id="156" name="Google Shape;156;p2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-201035"/>
            <a:ext cx="12192000" cy="812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57" name="Google Shape;157;p20"/>
          <p:cNvSpPr/>
          <p:nvPr/>
        </p:nvSpPr>
        <p:spPr>
          <a:xfrm>
            <a:off x="545288" y="1236951"/>
            <a:ext cx="5550712" cy="3643660"/>
          </a:xfrm>
          <a:prstGeom prst="rect">
            <a:avLst/>
          </a:prstGeom>
          <a:solidFill>
            <a:srgbClr val="E05C16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8" name="Google Shape;158;p20"/>
          <p:cNvSpPr txBox="1"/>
          <p:nvPr/>
        </p:nvSpPr>
        <p:spPr>
          <a:xfrm>
            <a:off x="794792" y="1155565"/>
            <a:ext cx="5051704" cy="371174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b="0" i="0" lang="en-GB" sz="2800" u="none" cap="none" strike="noStrike">
                <a:solidFill>
                  <a:schemeClr val="lt1"/>
                </a:solidFill>
                <a:latin typeface="Aharoni"/>
                <a:ea typeface="Aharoni"/>
                <a:cs typeface="Aharoni"/>
                <a:sym typeface="Aharoni"/>
              </a:rPr>
              <a:t>“Fiatal férfiaknak alkoholt adtak, és arra utasították </a:t>
            </a:r>
            <a:r>
              <a:rPr b="1" i="0" lang="en-GB" sz="2800" u="none" cap="none" strike="noStrike">
                <a:solidFill>
                  <a:schemeClr val="lt1"/>
                </a:solidFill>
                <a:latin typeface="Aharoni"/>
                <a:ea typeface="Aharoni"/>
                <a:cs typeface="Aharoni"/>
                <a:sym typeface="Aharoni"/>
              </a:rPr>
              <a:t>ő</a:t>
            </a:r>
            <a:r>
              <a:rPr b="0" i="0" lang="en-GB" sz="2800" u="none" cap="none" strike="noStrike">
                <a:solidFill>
                  <a:schemeClr val="lt1"/>
                </a:solidFill>
                <a:latin typeface="Aharoni"/>
                <a:ea typeface="Aharoni"/>
                <a:cs typeface="Aharoni"/>
                <a:sym typeface="Aharoni"/>
              </a:rPr>
              <a:t>ket, hogy öljenek meg engem és fiaimat. Hála Istennek, néhány falubeli elárulta nekem a tervüket.” – Myint lelkész</a:t>
            </a:r>
            <a:endParaRPr b="0" i="0" sz="2800" u="none" cap="none" strike="noStrike">
              <a:solidFill>
                <a:schemeClr val="lt1"/>
              </a:solidFill>
              <a:latin typeface="Aharoni"/>
              <a:ea typeface="Aharoni"/>
              <a:cs typeface="Aharoni"/>
              <a:sym typeface="Aharoni"/>
            </a:endParaRPr>
          </a:p>
        </p:txBody>
      </p:sp>
      <p:pic>
        <p:nvPicPr>
          <p:cNvPr id="159" name="Google Shape;159;p2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0109275" y="6029665"/>
            <a:ext cx="1590455" cy="26019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4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A person carrying a backpack and walking through the woods&#10;&#10;AI-generated content may be incorrect." id="165" name="Google Shape;165;p2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 flipH="1">
            <a:off x="0" y="-1352290"/>
            <a:ext cx="12315435" cy="8210290"/>
          </a:xfrm>
          <a:prstGeom prst="rect">
            <a:avLst/>
          </a:prstGeom>
          <a:noFill/>
          <a:ln>
            <a:noFill/>
          </a:ln>
        </p:spPr>
      </p:pic>
      <p:sp>
        <p:nvSpPr>
          <p:cNvPr id="166" name="Google Shape;166;p21"/>
          <p:cNvSpPr/>
          <p:nvPr/>
        </p:nvSpPr>
        <p:spPr>
          <a:xfrm>
            <a:off x="6960870" y="1209774"/>
            <a:ext cx="4903470" cy="3439536"/>
          </a:xfrm>
          <a:prstGeom prst="rect">
            <a:avLst/>
          </a:prstGeom>
          <a:solidFill>
            <a:srgbClr val="6B3267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7" name="Google Shape;167;p21"/>
          <p:cNvSpPr txBox="1"/>
          <p:nvPr/>
        </p:nvSpPr>
        <p:spPr>
          <a:xfrm>
            <a:off x="6960870" y="1125414"/>
            <a:ext cx="4903470" cy="360825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1875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b="0" i="0" lang="en-GB" sz="3200" u="none" cap="none" strike="noStrike">
                <a:solidFill>
                  <a:schemeClr val="lt1"/>
                </a:solidFill>
                <a:latin typeface="Aharoni"/>
                <a:ea typeface="Aharoni"/>
                <a:cs typeface="Aharoni"/>
                <a:sym typeface="Aharoni"/>
              </a:rPr>
              <a:t>“Bár néha kétségbe-esett és reménytelen helyzetben vagyunk, tudjuk, hogy Isten velünk van.”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1875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b="0" i="0" lang="en-GB" sz="3200" u="none" cap="none" strike="noStrike">
                <a:solidFill>
                  <a:schemeClr val="lt1"/>
                </a:solidFill>
                <a:latin typeface="Aharoni"/>
                <a:ea typeface="Aharoni"/>
                <a:cs typeface="Aharoni"/>
                <a:sym typeface="Aharoni"/>
              </a:rPr>
              <a:t>- Yang lelkész</a:t>
            </a:r>
            <a:endParaRPr b="0" i="0" sz="3200" u="none" cap="none" strike="noStrike">
              <a:solidFill>
                <a:schemeClr val="lt1"/>
              </a:solidFill>
              <a:latin typeface="Aharoni"/>
              <a:ea typeface="Aharoni"/>
              <a:cs typeface="Aharoni"/>
              <a:sym typeface="Aharoni"/>
            </a:endParaRPr>
          </a:p>
        </p:txBody>
      </p:sp>
      <p:pic>
        <p:nvPicPr>
          <p:cNvPr id="168" name="Google Shape;168;p2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42365" y="6075385"/>
            <a:ext cx="1590455" cy="26019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2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A person getting a massage from another person&#10;&#10;AI-generated content may be incorrect." id="173" name="Google Shape;173;p2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812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4" name="Google Shape;174;p2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9914965" y="6178255"/>
            <a:ext cx="1590455" cy="260190"/>
          </a:xfrm>
          <a:prstGeom prst="rect">
            <a:avLst/>
          </a:prstGeom>
          <a:noFill/>
          <a:ln>
            <a:noFill/>
          </a:ln>
        </p:spPr>
      </p:pic>
      <p:sp>
        <p:nvSpPr>
          <p:cNvPr id="175" name="Google Shape;175;p22"/>
          <p:cNvSpPr/>
          <p:nvPr/>
        </p:nvSpPr>
        <p:spPr>
          <a:xfrm>
            <a:off x="366540" y="980677"/>
            <a:ext cx="6342870" cy="5269135"/>
          </a:xfrm>
          <a:prstGeom prst="rect">
            <a:avLst/>
          </a:prstGeom>
          <a:solidFill>
            <a:srgbClr val="E05C16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6" name="Google Shape;176;p22"/>
          <p:cNvSpPr txBox="1"/>
          <p:nvPr/>
        </p:nvSpPr>
        <p:spPr>
          <a:xfrm>
            <a:off x="366540" y="1002262"/>
            <a:ext cx="6342870" cy="52475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0" i="0" lang="en-GB" sz="2400" u="none" cap="none" strike="noStrike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Köszönjük testvéreinket, akiknek a történeteit az imént hallottuk.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0" i="0" sz="1600" u="none" cap="none" strike="noStrike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0" i="0" lang="en-GB" sz="2400" u="none" cap="none" strike="noStrike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Tiszteljük őket hűséges bizonyság-tételükért és szolgálatukért, Urunk.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0" i="0" sz="1600" u="none" cap="none" strike="noStrike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0" i="0" lang="en-GB" sz="2400" u="none" cap="none" strike="noStrike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Csak azért imádkozunk, hogy tegyél méltóvá minket, hogy a kitartásnak és hűségnek útján járhassunk, mint ők.</a:t>
            </a:r>
            <a:endParaRPr b="0" i="0" sz="2400" u="none" cap="none" strike="noStrike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t/>
            </a:r>
            <a:endParaRPr b="0" i="0" sz="2000" u="none" cap="none" strike="noStrike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1" i="1" lang="en-GB" sz="2400" u="none" cap="none" strike="noStrike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Ámen, Urunk. Velük együtt fogunk járni.</a:t>
            </a:r>
            <a:endParaRPr b="1" i="1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0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A person holding a hand of another person&#10;&#10;AI-generated content may be incorrect." id="181" name="Google Shape;181;p2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-262890" y="-1280160"/>
            <a:ext cx="12454890" cy="830326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2" name="Google Shape;182;p2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33805" y="6086815"/>
            <a:ext cx="1590455" cy="260190"/>
          </a:xfrm>
          <a:prstGeom prst="rect">
            <a:avLst/>
          </a:prstGeom>
          <a:noFill/>
          <a:ln>
            <a:noFill/>
          </a:ln>
        </p:spPr>
      </p:pic>
      <p:sp>
        <p:nvSpPr>
          <p:cNvPr id="183" name="Google Shape;183;p23"/>
          <p:cNvSpPr/>
          <p:nvPr/>
        </p:nvSpPr>
        <p:spPr>
          <a:xfrm>
            <a:off x="4837355" y="200025"/>
            <a:ext cx="6720840" cy="6392831"/>
          </a:xfrm>
          <a:prstGeom prst="rect">
            <a:avLst/>
          </a:prstGeom>
          <a:solidFill>
            <a:srgbClr val="E05C16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4" name="Google Shape;184;p23"/>
          <p:cNvSpPr txBox="1"/>
          <p:nvPr/>
        </p:nvSpPr>
        <p:spPr>
          <a:xfrm>
            <a:off x="4837356" y="344381"/>
            <a:ext cx="6720839" cy="655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GB" sz="2000" u="none" cap="none" strike="noStrike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Imádkozunk üldözött mianmari keresztény családunkért.</a:t>
            </a:r>
            <a:r>
              <a:rPr b="0" i="0" lang="en-GB" sz="2400" u="none" cap="none" strike="noStrike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endParaRPr b="0" i="0" sz="14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t/>
            </a:r>
            <a:endParaRPr b="0" i="0" sz="2400" u="none" cap="none" strike="noStrike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GB" sz="2000" u="none" cap="none" strike="noStrike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Imádkozunk azokért, akik hajléktalanná váltak, akik gyászolnak és akik félnek. </a:t>
            </a:r>
            <a:endParaRPr b="0" i="0" sz="20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t/>
            </a:r>
            <a:endParaRPr b="0" i="0" sz="2400" u="none" cap="none" strike="noStrike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GB" sz="2000" u="none" cap="none" strike="noStrike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Kérünk, gyűjtsd össze azokat, akik szétszóródtak.</a:t>
            </a:r>
            <a:r>
              <a:rPr b="0" i="0" lang="en-GB" sz="2400" u="none" cap="none" strike="noStrike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t/>
            </a:r>
            <a:endParaRPr b="0" i="0" sz="2400" u="none" cap="none" strike="noStrike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GB" sz="2000" u="none" cap="none" strike="noStrike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Tudják meg, hogy amit megígértél Mózesnek, azt be is tartod: „Én magam megyek veletek, hogy megnyugtassalak téged" (2Mózes 33:14).</a:t>
            </a:r>
            <a:endParaRPr b="0" i="0" sz="20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t/>
            </a:r>
            <a:endParaRPr b="0" i="0" sz="2400" u="none" cap="none" strike="noStrike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1" i="1" lang="en-GB" sz="2400" u="none" cap="none" strike="noStrike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Ámen. Köszönjük, Urunk, hogy mindig velünk vagy!</a:t>
            </a:r>
            <a:endParaRPr b="0" i="1" sz="2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t/>
            </a:r>
            <a:endParaRPr b="0" i="0" sz="2400" u="none" cap="none" strike="noStrike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8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A close-up of a person's hand&#10;&#10;AI-generated content may be incorrect." id="189" name="Google Shape;189;p2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 flipH="1">
            <a:off x="0" y="0"/>
            <a:ext cx="12192000" cy="812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90" name="Google Shape;190;p2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9974603" y="6157947"/>
            <a:ext cx="1590455" cy="260190"/>
          </a:xfrm>
          <a:prstGeom prst="rect">
            <a:avLst/>
          </a:prstGeom>
          <a:noFill/>
          <a:ln>
            <a:noFill/>
          </a:ln>
        </p:spPr>
      </p:pic>
      <p:sp>
        <p:nvSpPr>
          <p:cNvPr id="191" name="Google Shape;191;p24"/>
          <p:cNvSpPr/>
          <p:nvPr/>
        </p:nvSpPr>
        <p:spPr>
          <a:xfrm>
            <a:off x="539675" y="594224"/>
            <a:ext cx="6101155" cy="5669552"/>
          </a:xfrm>
          <a:prstGeom prst="rect">
            <a:avLst/>
          </a:prstGeom>
          <a:solidFill>
            <a:srgbClr val="E05C16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2" name="Google Shape;192;p24"/>
          <p:cNvSpPr txBox="1"/>
          <p:nvPr/>
        </p:nvSpPr>
        <p:spPr>
          <a:xfrm>
            <a:off x="740457" y="805487"/>
            <a:ext cx="5763213" cy="555532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GB" sz="2000" u="none" cap="none" strike="noStrike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Imádkozunk az üldözőkért. </a:t>
            </a:r>
            <a:endParaRPr b="0" i="0" sz="20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t/>
            </a:r>
            <a:endParaRPr b="0" i="0" sz="2000" u="none" cap="none" strike="noStrike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GB" sz="2000" u="none" cap="none" strike="noStrike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Tedd az erőszakos embereket a béke követeivé. </a:t>
            </a:r>
            <a:endParaRPr b="0" i="0" sz="20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t/>
            </a:r>
            <a:endParaRPr b="0" i="0" sz="2000" u="none" cap="none" strike="noStrike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GB" sz="2000" u="none" cap="none" strike="noStrike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Amit Saullal tettél, azt meg tudod tenni velük is. </a:t>
            </a:r>
            <a:endParaRPr b="0" i="0" sz="20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t/>
            </a:r>
            <a:endParaRPr b="0" i="0" sz="2000" u="none" cap="none" strike="noStrike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GB" sz="2000" u="none" cap="none" strike="noStrike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Váljanak a mianmari Saulok Pálokká a szolgálatodban</a:t>
            </a:r>
            <a:endParaRPr b="0" i="0" sz="20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t/>
            </a:r>
            <a:endParaRPr b="1" i="0" sz="2000" u="none" cap="none" strike="noStrike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1" lang="en-GB" sz="2000" u="none" cap="none" strike="noStrike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Ámen. Hadd ismerjék meg az üldözők a Békesség Fejedelmét.</a:t>
            </a:r>
            <a:endParaRPr b="0" i="1" sz="20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t/>
            </a:r>
            <a:endParaRPr b="0" i="0" sz="2400" u="none" cap="none" strike="noStrike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6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A person getting a massage from another person&#10;&#10;AI-generated content may be incorrect." id="197" name="Google Shape;197;p2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812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98" name="Google Shape;198;p2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9914965" y="6178255"/>
            <a:ext cx="1590455" cy="260190"/>
          </a:xfrm>
          <a:prstGeom prst="rect">
            <a:avLst/>
          </a:prstGeom>
          <a:noFill/>
          <a:ln>
            <a:noFill/>
          </a:ln>
        </p:spPr>
      </p:pic>
      <p:sp>
        <p:nvSpPr>
          <p:cNvPr id="199" name="Google Shape;199;p25"/>
          <p:cNvSpPr/>
          <p:nvPr/>
        </p:nvSpPr>
        <p:spPr>
          <a:xfrm>
            <a:off x="366540" y="980677"/>
            <a:ext cx="6342870" cy="5269135"/>
          </a:xfrm>
          <a:prstGeom prst="rect">
            <a:avLst/>
          </a:prstGeom>
          <a:solidFill>
            <a:srgbClr val="E05C16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0" name="Google Shape;200;p25"/>
          <p:cNvSpPr txBox="1"/>
          <p:nvPr/>
        </p:nvSpPr>
        <p:spPr>
          <a:xfrm>
            <a:off x="445562" y="1241537"/>
            <a:ext cx="6342870" cy="474741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0" i="0" lang="en-GB" sz="2200" u="none" cap="none" strike="noStrike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Imádkozunk, hogy néped megerősödjön és bátorítást kapjon, hogy só és fény legyen, hogy kinyilvánítsa kegyelmedet, gondoskodásodat és irgalmadat felebarátaik iránt, akik rászorulnak. </a:t>
            </a:r>
            <a:endParaRPr/>
          </a:p>
          <a:p>
            <a:pPr indent="0" lvl="0" marL="0" marR="0" rtl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t/>
            </a:r>
            <a:endParaRPr b="0" i="0" sz="2200" u="none" cap="none" strike="noStrike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0" i="0" lang="en-GB" sz="2200" u="none" cap="none" strike="noStrike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Lássák meg sokan szeretetedet, Urunk, néped szeretetén keresztül.</a:t>
            </a:r>
            <a:endParaRPr b="0" i="0" sz="22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t/>
            </a:r>
            <a:endParaRPr b="0" i="0" sz="2200" u="none" cap="none" strike="noStrike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1" i="1" lang="en-GB" sz="2200" u="none" cap="none" strike="noStrike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Ámen. Legyen mianmári néped Jézus keze és lába.</a:t>
            </a:r>
            <a:endParaRPr b="0" i="1" sz="22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4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A person holding a hand of another person&#10;&#10;AI-generated content may be incorrect." id="205" name="Google Shape;205;p2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-1280160"/>
            <a:ext cx="12207240" cy="813816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6" name="Google Shape;206;p2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33805" y="6086815"/>
            <a:ext cx="1590455" cy="260190"/>
          </a:xfrm>
          <a:prstGeom prst="rect">
            <a:avLst/>
          </a:prstGeom>
          <a:noFill/>
          <a:ln>
            <a:noFill/>
          </a:ln>
        </p:spPr>
      </p:pic>
      <p:sp>
        <p:nvSpPr>
          <p:cNvPr id="207" name="Google Shape;207;p26"/>
          <p:cNvSpPr/>
          <p:nvPr/>
        </p:nvSpPr>
        <p:spPr>
          <a:xfrm>
            <a:off x="5726430" y="787396"/>
            <a:ext cx="5980354" cy="4688848"/>
          </a:xfrm>
          <a:prstGeom prst="rect">
            <a:avLst/>
          </a:prstGeom>
          <a:solidFill>
            <a:srgbClr val="E05C16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8" name="Google Shape;208;p26"/>
          <p:cNvSpPr txBox="1"/>
          <p:nvPr/>
        </p:nvSpPr>
        <p:spPr>
          <a:xfrm>
            <a:off x="5726430" y="950474"/>
            <a:ext cx="5980500" cy="4271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0" i="0" lang="en-GB" sz="2200" u="none" cap="none" strike="noStrike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Imádkozunk, hogy avatkozz be Mianmárban, és teremts békét a bombázások és erőszak helyén. </a:t>
            </a:r>
            <a:endParaRPr b="0" i="0" sz="22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t/>
            </a:r>
            <a:endParaRPr b="0" i="0" sz="2200" u="none" cap="none" strike="noStrike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0" i="0" lang="en-GB" sz="2200" u="none" cap="none" strike="noStrike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Szűnjön meg a vérontás.</a:t>
            </a:r>
            <a:endParaRPr/>
          </a:p>
          <a:p>
            <a:pPr indent="0" lvl="0" marL="0" marR="0" rtl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t/>
            </a:r>
            <a:endParaRPr b="0" i="0" sz="2200" u="none" cap="none" strike="noStrike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0" i="0" lang="en-GB" sz="2200" u="none" cap="none" strike="noStrike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Jöjjön el igazságosságon és jogosságon alapuló uralmad erre a földre.</a:t>
            </a:r>
            <a:endParaRPr b="0" i="0" sz="22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t/>
            </a:r>
            <a:endParaRPr b="0" i="0" sz="2200" u="none" cap="none" strike="noStrike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1" i="1" lang="en-GB" sz="2200" u="none" cap="none" strike="noStrike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Ámen. Szűnjön meg a vérontás.</a:t>
            </a:r>
            <a:r>
              <a:rPr b="1" i="1" lang="en-GB" sz="2400" u="none" cap="none" strike="noStrike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endParaRPr b="0" i="1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2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A close-up of a person's hand&#10;&#10;AI-generated content may be incorrect." id="213" name="Google Shape;213;p2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 flipH="1">
            <a:off x="0" y="0"/>
            <a:ext cx="12192000" cy="812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14" name="Google Shape;214;p2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9974603" y="6157947"/>
            <a:ext cx="1590455" cy="260190"/>
          </a:xfrm>
          <a:prstGeom prst="rect">
            <a:avLst/>
          </a:prstGeom>
          <a:noFill/>
          <a:ln>
            <a:noFill/>
          </a:ln>
        </p:spPr>
      </p:pic>
      <p:sp>
        <p:nvSpPr>
          <p:cNvPr id="215" name="Google Shape;215;p27"/>
          <p:cNvSpPr/>
          <p:nvPr/>
        </p:nvSpPr>
        <p:spPr>
          <a:xfrm>
            <a:off x="539675" y="594224"/>
            <a:ext cx="6101155" cy="4240666"/>
          </a:xfrm>
          <a:prstGeom prst="rect">
            <a:avLst/>
          </a:prstGeom>
          <a:solidFill>
            <a:srgbClr val="E05C16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6" name="Google Shape;216;p27"/>
          <p:cNvSpPr txBox="1"/>
          <p:nvPr/>
        </p:nvSpPr>
        <p:spPr>
          <a:xfrm>
            <a:off x="539675" y="594224"/>
            <a:ext cx="6101155" cy="470894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0" i="0" lang="en-GB" sz="2400" u="none" cap="none" strike="noStrike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Adj a világ vezetőinek szívébe együttérzést, bölcsességet és akaratot, hogy beavatkozzanak, és segítséget nyújtsanak a rászorulóknak.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t/>
            </a:r>
            <a:endParaRPr b="0" i="0" sz="2400" u="none" cap="none" strike="noStrike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1" i="1" lang="en-GB" sz="2400" u="none" cap="none" strike="noStrike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Ámen. Kérünk, bölcsen és együttérzően vezessenek és kormányozzanak mindazok, akiket erre kijelöltél.</a:t>
            </a:r>
            <a:endParaRPr b="0" i="1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t/>
            </a:r>
            <a:endParaRPr b="0" i="0" sz="2400" u="none" cap="none" strike="noStrike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6B3267"/>
        </a:solidFill>
      </p:bgPr>
    </p:bg>
    <p:spTree>
      <p:nvGrpSpPr>
        <p:cNvPr id="220" name="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Google Shape;221;p28"/>
          <p:cNvSpPr txBox="1"/>
          <p:nvPr/>
        </p:nvSpPr>
        <p:spPr>
          <a:xfrm>
            <a:off x="6614932" y="419555"/>
            <a:ext cx="5159238" cy="624782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b="1" i="0" lang="en-GB" sz="4000" u="none" cap="none" strike="noStrike">
                <a:solidFill>
                  <a:srgbClr val="87BCD2"/>
                </a:solidFill>
                <a:latin typeface="Aharoni"/>
                <a:ea typeface="Aharoni"/>
                <a:cs typeface="Aharoni"/>
                <a:sym typeface="Aharoni"/>
              </a:rPr>
              <a:t>Köszönjük, hogy közbenjársz a mianmari üldözött és lakóhelyük  elhagyására kényszerített keresztényekért.</a:t>
            </a:r>
            <a:endParaRPr/>
          </a:p>
          <a:p>
            <a:pPr indent="0" lvl="0" marL="0" marR="0" rtl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t/>
            </a:r>
            <a:endParaRPr b="0" i="0" sz="40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22" name="Google Shape;222;p2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914965" y="6178255"/>
            <a:ext cx="1590455" cy="26019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A person sitting on the floor&#10;&#10;AI-generated content may be incorrect." id="223" name="Google Shape;223;p28"/>
          <p:cNvPicPr preferRelativeResize="0"/>
          <p:nvPr/>
        </p:nvPicPr>
        <p:blipFill rotWithShape="1">
          <a:blip r:embed="rId4">
            <a:alphaModFix/>
          </a:blip>
          <a:srcRect b="10884" l="0" r="0" t="13448"/>
          <a:stretch/>
        </p:blipFill>
        <p:spPr>
          <a:xfrm>
            <a:off x="0" y="0"/>
            <a:ext cx="6046960" cy="68633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1_Office Theme">
  <a:themeElements>
    <a:clrScheme name="Office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