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Garamond" panose="02020404030301010803" pitchFamily="18" charset="0"/>
      <p:regular r:id="rId15"/>
      <p:bold r:id="rId16"/>
      <p:italic r:id="rId17"/>
      <p:boldItalic r:id="rId18"/>
    </p:embeddedFont>
    <p:embeddedFont>
      <p:font typeface="Helvetica Neue" panose="020B0604020202020204" charset="0"/>
      <p:regular r:id="rId19"/>
      <p:bold r:id="rId20"/>
      <p:italic r:id="rId21"/>
      <p:boldItalic r:id="rId22"/>
    </p:embeddedFont>
    <p:embeddedFont>
      <p:font typeface="Play" panose="020B0604020202020204" charset="0"/>
      <p:regular r:id="rId23"/>
      <p:bold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iHBb6DCaGUnZFSnrH5Vwjss7jK+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90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ímdia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ím és tartalom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zakaszfejléc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tartalomrész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Összehasonlítás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sak cím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Üres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rtalomrész képaláírással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ép képaláírással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ím és függőleges szöveg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üggőleges cím és szöveg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5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3.png"/><Relationship Id="rId9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74000">
              <a:schemeClr val="lt1"/>
            </a:gs>
            <a:gs pos="82000">
              <a:srgbClr val="34966C"/>
            </a:gs>
            <a:gs pos="100000">
              <a:srgbClr val="34966C"/>
            </a:gs>
          </a:gsLst>
          <a:lin ang="0" scaled="0"/>
        </a:gra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74000">
                <a:schemeClr val="lt1"/>
              </a:gs>
              <a:gs pos="82000">
                <a:srgbClr val="34966C"/>
              </a:gs>
              <a:gs pos="100000">
                <a:srgbClr val="34966C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5" name="Google Shape;85;p1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3">
            <a:alphaModFix/>
          </a:blip>
          <a:srcRect t="4847" b="5942"/>
          <a:stretch/>
        </p:blipFill>
        <p:spPr>
          <a:xfrm>
            <a:off x="-1754885" y="16722"/>
            <a:ext cx="9669642" cy="6857990"/>
          </a:xfrm>
          <a:prstGeom prst="rect">
            <a:avLst/>
          </a:prstGeom>
          <a:gradFill>
            <a:gsLst>
              <a:gs pos="0">
                <a:srgbClr val="FEFFE5"/>
              </a:gs>
              <a:gs pos="74000">
                <a:schemeClr val="lt1"/>
              </a:gs>
              <a:gs pos="82000">
                <a:schemeClr val="lt1"/>
              </a:gs>
              <a:gs pos="100000">
                <a:srgbClr val="EFFFF3"/>
              </a:gs>
            </a:gsLst>
            <a:lin ang="5400000" scaled="0"/>
          </a:gradFill>
          <a:ln>
            <a:noFill/>
          </a:ln>
        </p:spPr>
      </p:pic>
      <p:sp>
        <p:nvSpPr>
          <p:cNvPr id="86" name="Google Shape;86;p1"/>
          <p:cNvSpPr/>
          <p:nvPr/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>
            <a:spLocks noGrp="1"/>
          </p:cNvSpPr>
          <p:nvPr>
            <p:ph type="ctrTitle"/>
          </p:nvPr>
        </p:nvSpPr>
        <p:spPr>
          <a:xfrm>
            <a:off x="5024595" y="1385442"/>
            <a:ext cx="7429872" cy="2149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Helvetica Neue"/>
              <a:buNone/>
            </a:pPr>
            <a:r>
              <a:rPr lang="hu-HU" sz="4400" b="1">
                <a:latin typeface="Helvetica Neue"/>
                <a:ea typeface="Helvetica Neue"/>
                <a:cs typeface="Helvetica Neue"/>
                <a:sym typeface="Helvetica Neue"/>
              </a:rPr>
              <a:t>MAGYAR REFORMÁTUS SZERETETSZOLGÁLAT</a:t>
            </a:r>
            <a:br>
              <a:rPr lang="hu-HU" sz="4400" b="1">
                <a:latin typeface="Helvetica Neue"/>
                <a:ea typeface="Helvetica Neue"/>
                <a:cs typeface="Helvetica Neue"/>
                <a:sym typeface="Helvetica Neue"/>
              </a:rPr>
            </a:br>
            <a:endParaRPr sz="4400" b="1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8" name="Google Shape;88;p1"/>
          <p:cNvSpPr txBox="1">
            <a:spLocks noGrp="1"/>
          </p:cNvSpPr>
          <p:nvPr>
            <p:ph type="subTitle" idx="1"/>
          </p:nvPr>
        </p:nvSpPr>
        <p:spPr>
          <a:xfrm>
            <a:off x="6684596" y="4397593"/>
            <a:ext cx="3737615" cy="1645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hu-HU" sz="3200"/>
              <a:t>ÖNKÉNTES KOORDINÁCIÓS TEVÉKENYSÉGEINK</a:t>
            </a:r>
            <a:endParaRPr/>
          </a:p>
        </p:txBody>
      </p:sp>
      <p:pic>
        <p:nvPicPr>
          <p:cNvPr id="89" name="Google Shape;89;p1" descr="Csoportos siker egyszínű kitöltésse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64338" y="3094027"/>
            <a:ext cx="1378130" cy="13781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2"/>
          <p:cNvSpPr txBox="1">
            <a:spLocks noGrp="1"/>
          </p:cNvSpPr>
          <p:nvPr>
            <p:ph type="title"/>
          </p:nvPr>
        </p:nvSpPr>
        <p:spPr>
          <a:xfrm>
            <a:off x="5751752" y="601694"/>
            <a:ext cx="4984813" cy="1660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Helvetica Neue"/>
              <a:buNone/>
            </a:pPr>
            <a:r>
              <a:rPr lang="hu-HU" sz="5200">
                <a:latin typeface="Helvetica Neue"/>
                <a:ea typeface="Helvetica Neue"/>
                <a:cs typeface="Helvetica Neue"/>
                <a:sym typeface="Helvetica Neue"/>
              </a:rPr>
              <a:t>Személyes bemutatkozás</a:t>
            </a:r>
            <a:endParaRPr sz="5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6" name="Google Shape;96;p2"/>
          <p:cNvSpPr txBox="1">
            <a:spLocks noGrp="1"/>
          </p:cNvSpPr>
          <p:nvPr>
            <p:ph type="body" idx="1"/>
          </p:nvPr>
        </p:nvSpPr>
        <p:spPr>
          <a:xfrm>
            <a:off x="5449393" y="4272577"/>
            <a:ext cx="6007629" cy="1752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hu-HU" sz="2400" b="1">
                <a:latin typeface="Helvetica Neue"/>
                <a:ea typeface="Helvetica Neue"/>
                <a:cs typeface="Helvetica Neue"/>
                <a:sym typeface="Helvetica Neue"/>
              </a:rPr>
              <a:t>BALÁZS NÓRA</a:t>
            </a:r>
            <a:br>
              <a:rPr lang="hu-HU" sz="24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hu-HU" sz="2400">
                <a:latin typeface="Helvetica Neue"/>
                <a:ea typeface="Helvetica Neue"/>
                <a:cs typeface="Helvetica Neue"/>
                <a:sym typeface="Helvetica Neue"/>
              </a:rPr>
              <a:t>Önkéntes programkoordinátor és forrásszervező</a:t>
            </a:r>
            <a:endParaRPr sz="2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hu-HU" sz="2400">
                <a:latin typeface="Helvetica Neue"/>
                <a:ea typeface="Helvetica Neue"/>
                <a:cs typeface="Helvetica Neue"/>
                <a:sym typeface="Helvetica Neue"/>
              </a:rPr>
              <a:t>0630 678 7351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hu-HU" sz="2400">
                <a:latin typeface="Helvetica Neue"/>
                <a:ea typeface="Helvetica Neue"/>
                <a:cs typeface="Helvetica Neue"/>
                <a:sym typeface="Helvetica Neue"/>
              </a:rPr>
              <a:t>balazs.nora@jobbadni.hu</a:t>
            </a:r>
            <a:endParaRPr sz="24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97" name="Google Shape;97;p2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4">
            <a:alphaModFix amt="35000"/>
          </a:blip>
          <a:srcRect l="18640" r="18642"/>
          <a:stretch/>
        </p:blipFill>
        <p:spPr>
          <a:xfrm>
            <a:off x="19597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" descr="Személy ötlettel körvonala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92379" y="2122319"/>
            <a:ext cx="1625253" cy="162525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"/>
          <p:cNvSpPr/>
          <p:nvPr/>
        </p:nvSpPr>
        <p:spPr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aramond"/>
              <a:buNone/>
            </a:pPr>
            <a:r>
              <a:rPr lang="hu-HU"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Tel: +36 30 6787351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aramond"/>
              <a:buNone/>
            </a:pPr>
            <a:r>
              <a:rPr lang="hu-HU"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Tel: +36 30 6787351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3"/>
          <p:cNvSpPr txBox="1">
            <a:spLocks noGrp="1"/>
          </p:cNvSpPr>
          <p:nvPr>
            <p:ph type="title"/>
          </p:nvPr>
        </p:nvSpPr>
        <p:spPr>
          <a:xfrm>
            <a:off x="6073712" y="624234"/>
            <a:ext cx="4984813" cy="1660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Helvetica Neue"/>
              <a:buNone/>
            </a:pPr>
            <a:r>
              <a:rPr lang="hu-HU" sz="5200">
                <a:latin typeface="Helvetica Neue"/>
                <a:ea typeface="Helvetica Neue"/>
                <a:cs typeface="Helvetica Neue"/>
                <a:sym typeface="Helvetica Neue"/>
              </a:rPr>
              <a:t>Önkéntes tevékenységeink tipusai</a:t>
            </a:r>
            <a:endParaRPr sz="5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08" name="Google Shape;108;p3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3"/>
          <p:cNvSpPr txBox="1"/>
          <p:nvPr/>
        </p:nvSpPr>
        <p:spPr>
          <a:xfrm>
            <a:off x="5794389" y="2855538"/>
            <a:ext cx="5543456" cy="113877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Az MRSZ a kezdetektől fogva önkéntesek segítségével végez karitatív munkát (rászorulók támogatása, szociális segítségnyújtás).</a:t>
            </a:r>
            <a:br>
              <a:rPr lang="hu-HU" sz="2400" b="1" i="0" u="none" strike="noStrike" cap="none">
                <a:solidFill>
                  <a:srgbClr val="595959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0" name="Google Shape;110;p3"/>
          <p:cNvSpPr txBox="1"/>
          <p:nvPr/>
        </p:nvSpPr>
        <p:spPr>
          <a:xfrm>
            <a:off x="7383742" y="2440837"/>
            <a:ext cx="236475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Civil önkéntesség</a:t>
            </a:r>
            <a:endParaRPr/>
          </a:p>
        </p:txBody>
      </p:sp>
      <p:pic>
        <p:nvPicPr>
          <p:cNvPr id="111" name="Google Shape;111;p3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4">
            <a:alphaModFix amt="35000"/>
          </a:blip>
          <a:srcRect l="18640" r="18642"/>
          <a:stretch/>
        </p:blipFill>
        <p:spPr>
          <a:xfrm>
            <a:off x="19597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 txBox="1"/>
          <p:nvPr/>
        </p:nvSpPr>
        <p:spPr>
          <a:xfrm>
            <a:off x="5794389" y="4423603"/>
            <a:ext cx="5543456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Az MRSZ karitatív tevékenységébe vállalatokat, cégeket, vállalkozásokat, munkatársi közösségeket örömmel von be, lehetőséget biztosítva rövid- és hosszútávú önkéntes szolgálati tevékenységek elvégzésére.</a:t>
            </a:r>
            <a:endParaRPr sz="18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3" name="Google Shape;113;p3"/>
          <p:cNvSpPr txBox="1"/>
          <p:nvPr/>
        </p:nvSpPr>
        <p:spPr>
          <a:xfrm>
            <a:off x="7170542" y="4008902"/>
            <a:ext cx="279115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Vállalati önkéntesség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4"/>
          <p:cNvSpPr txBox="1">
            <a:spLocks noGrp="1"/>
          </p:cNvSpPr>
          <p:nvPr>
            <p:ph type="title"/>
          </p:nvPr>
        </p:nvSpPr>
        <p:spPr>
          <a:xfrm>
            <a:off x="6094475" y="619111"/>
            <a:ext cx="4984813" cy="1660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Helvetica Neue"/>
              <a:buNone/>
            </a:pPr>
            <a:r>
              <a:rPr lang="hu-HU" sz="5200">
                <a:latin typeface="Helvetica Neue"/>
                <a:ea typeface="Helvetica Neue"/>
                <a:cs typeface="Helvetica Neue"/>
                <a:sym typeface="Helvetica Neue"/>
              </a:rPr>
              <a:t>Önkéntes tevékenységeink</a:t>
            </a:r>
            <a:endParaRPr sz="5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20" name="Google Shape;120;p4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4"/>
          <p:cNvSpPr txBox="1"/>
          <p:nvPr/>
        </p:nvSpPr>
        <p:spPr>
          <a:xfrm>
            <a:off x="6546621" y="2825236"/>
            <a:ext cx="3867783" cy="120032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2016 óta az érettségi vizsgabizonyítvány kiadásának feltétele az 50 óra „közösségi szolgálat” elvégzésének igazolása.</a:t>
            </a:r>
            <a:endParaRPr sz="12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2" name="Google Shape;122;p4"/>
          <p:cNvSpPr txBox="1"/>
          <p:nvPr/>
        </p:nvSpPr>
        <p:spPr>
          <a:xfrm>
            <a:off x="6857080" y="2432326"/>
            <a:ext cx="345960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Iskolai közösségi szolgálat</a:t>
            </a:r>
            <a:endParaRPr/>
          </a:p>
        </p:txBody>
      </p:sp>
      <p:pic>
        <p:nvPicPr>
          <p:cNvPr id="123" name="Google Shape;123;p4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4">
            <a:alphaModFix amt="35000"/>
          </a:blip>
          <a:srcRect l="18640" r="18642"/>
          <a:stretch/>
        </p:blipFill>
        <p:spPr>
          <a:xfrm>
            <a:off x="19597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4"/>
          <p:cNvSpPr txBox="1"/>
          <p:nvPr/>
        </p:nvSpPr>
        <p:spPr>
          <a:xfrm>
            <a:off x="5708783" y="4568907"/>
            <a:ext cx="554345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i="0" u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Az Önkéntes Diakóniai Év Programiroda (ÖDE) működése több mint 25 éves múltra tekint vissza a rövid- és hosszútávú önkéntes szolgálat koordinálása terén.</a:t>
            </a:r>
            <a:endParaRPr sz="1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5" name="Google Shape;125;p4"/>
          <p:cNvSpPr txBox="1"/>
          <p:nvPr/>
        </p:nvSpPr>
        <p:spPr>
          <a:xfrm>
            <a:off x="7091349" y="4168797"/>
            <a:ext cx="277832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Külföldi önkéntesség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4896464" y="1140859"/>
            <a:ext cx="7452852" cy="1683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571500" lvl="0" indent="-571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br>
              <a:rPr lang="hu-HU"/>
            </a:br>
            <a:br>
              <a:rPr lang="hu-HU"/>
            </a:br>
            <a:r>
              <a:rPr lang="hu-HU"/>
              <a:t>Speciális önkéntes területek</a:t>
            </a:r>
            <a:br>
              <a:rPr lang="hu-HU"/>
            </a:br>
            <a:br>
              <a:rPr lang="hu-HU"/>
            </a:br>
            <a:r>
              <a:rPr lang="hu-HU"/>
              <a:t>- </a:t>
            </a:r>
            <a:r>
              <a:rPr lang="hu-HU" sz="3100"/>
              <a:t>társadalmi missziók: </a:t>
            </a:r>
            <a:r>
              <a:rPr lang="hu-HU"/>
              <a:t> </a:t>
            </a:r>
            <a:r>
              <a:rPr lang="hu-HU" sz="3100"/>
              <a:t>vakmisszió, iszákosmentő…</a:t>
            </a:r>
            <a:br>
              <a:rPr lang="hu-HU"/>
            </a:br>
            <a:r>
              <a:rPr lang="hu-HU"/>
              <a:t>- </a:t>
            </a:r>
            <a:r>
              <a:rPr lang="hu-HU" sz="3100"/>
              <a:t>telefonos lelki segélyszolgálat  </a:t>
            </a:r>
            <a:endParaRPr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5354893" y="4875330"/>
            <a:ext cx="6535994" cy="1683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966C"/>
              </a:buClr>
              <a:buSzPts val="2800"/>
              <a:buNone/>
            </a:pPr>
            <a:r>
              <a:rPr lang="hu-HU">
                <a:solidFill>
                  <a:srgbClr val="34966C"/>
                </a:solidFill>
              </a:rPr>
              <a:t>Várjuk új önkéntesek csatlakozását, akik ezeken a területeken speciális szaktudásukkal tudnak szolgálni. </a:t>
            </a:r>
            <a:endParaRPr/>
          </a:p>
        </p:txBody>
      </p:sp>
      <p:pic>
        <p:nvPicPr>
          <p:cNvPr id="132" name="Google Shape;132;p5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3">
            <a:alphaModFix amt="35000"/>
          </a:blip>
          <a:srcRect l="18640" r="18642"/>
          <a:stretch/>
        </p:blipFill>
        <p:spPr>
          <a:xfrm>
            <a:off x="0" y="0"/>
            <a:ext cx="5410198" cy="6858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6"/>
          <p:cNvSpPr txBox="1">
            <a:spLocks noGrp="1"/>
          </p:cNvSpPr>
          <p:nvPr>
            <p:ph type="title"/>
          </p:nvPr>
        </p:nvSpPr>
        <p:spPr>
          <a:xfrm>
            <a:off x="6594415" y="587836"/>
            <a:ext cx="4984813" cy="1660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Helvetica Neue"/>
              <a:buNone/>
            </a:pPr>
            <a:r>
              <a:rPr lang="hu-HU" sz="5200">
                <a:latin typeface="Helvetica Neue"/>
                <a:ea typeface="Helvetica Neue"/>
                <a:cs typeface="Helvetica Neue"/>
                <a:sym typeface="Helvetica Neue"/>
              </a:rPr>
              <a:t>Önkéntes eseményünk</a:t>
            </a:r>
            <a:endParaRPr sz="5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39" name="Google Shape;139;p6" descr="A képen kültéri, fa, ruházat, személy látható&#10;&#10;Automatikusan generált leírás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910802" y="0"/>
            <a:ext cx="4270271" cy="2812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6" descr="A képen clipart, emlős látható&#10;&#10;Automatikusan generált leírá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"/>
          <p:cNvSpPr txBox="1"/>
          <p:nvPr/>
        </p:nvSpPr>
        <p:spPr>
          <a:xfrm>
            <a:off x="6223834" y="2476979"/>
            <a:ext cx="5543456" cy="12311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 b="1">
                <a:solidFill>
                  <a:srgbClr val="34966C"/>
                </a:solidFill>
                <a:latin typeface="Arial"/>
                <a:ea typeface="Arial"/>
                <a:cs typeface="Arial"/>
                <a:sym typeface="Arial"/>
              </a:rPr>
              <a:t>SZERETETHÍD</a:t>
            </a:r>
            <a:r>
              <a:rPr lang="hu-HU" sz="1400" b="1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hu-HU" sz="28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- REFORMÁTUS ÖNKÉNTES</a:t>
            </a:r>
            <a:r>
              <a:rPr lang="hu-HU" sz="14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hu-HU" sz="28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NAPOK</a:t>
            </a:r>
            <a:br>
              <a:rPr lang="hu-HU" sz="36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6"/>
          <p:cNvPicPr preferRelativeResize="0"/>
          <p:nvPr/>
        </p:nvPicPr>
        <p:blipFill rotWithShape="1">
          <a:blip r:embed="rId5">
            <a:alphaModFix/>
          </a:blip>
          <a:srcRect l="14399" r="14400"/>
          <a:stretch/>
        </p:blipFill>
        <p:spPr>
          <a:xfrm>
            <a:off x="0" y="4692624"/>
            <a:ext cx="3203098" cy="2812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6"/>
          <p:cNvPicPr preferRelativeResize="0"/>
          <p:nvPr/>
        </p:nvPicPr>
        <p:blipFill rotWithShape="1">
          <a:blip r:embed="rId6">
            <a:alphaModFix/>
          </a:blip>
          <a:srcRect l="10956" r="10957"/>
          <a:stretch/>
        </p:blipFill>
        <p:spPr>
          <a:xfrm>
            <a:off x="-94212" y="-79815"/>
            <a:ext cx="3297309" cy="2812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6" descr="A képen növény, levél, kültéri, talaj látható&#10;&#10;Automatikusan generált leírás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666418" y="2722872"/>
            <a:ext cx="3514655" cy="1983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6" descr="A képen ruházat, személy, épület, ég látható&#10;&#10;Automatikusan generált leírás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-237255" y="2719787"/>
            <a:ext cx="3440352" cy="1938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6" descr="A képen épület, kültéri, személy, bicikli látható&#10;&#10;Automatikusan generált leírás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91636" y="4705894"/>
            <a:ext cx="2989438" cy="218663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6"/>
          <p:cNvSpPr txBox="1"/>
          <p:nvPr/>
        </p:nvSpPr>
        <p:spPr>
          <a:xfrm>
            <a:off x="6164641" y="3437580"/>
            <a:ext cx="598017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Minden év májusában több mint tízezer önkéntes csatlakozik Kárpát-medence-szerte a Szeretethíd Református Önkéntes Napokhoz.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2025-ben csaknem </a:t>
            </a:r>
            <a:r>
              <a:rPr lang="hu-HU" sz="1800" b="1">
                <a:solidFill>
                  <a:srgbClr val="34966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15.000</a:t>
            </a: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önkéntes részvételével valósult meg a program.</a:t>
            </a:r>
            <a:endParaRPr/>
          </a:p>
        </p:txBody>
      </p:sp>
      <p:sp>
        <p:nvSpPr>
          <p:cNvPr id="148" name="Google Shape;148;p6"/>
          <p:cNvSpPr txBox="1"/>
          <p:nvPr/>
        </p:nvSpPr>
        <p:spPr>
          <a:xfrm>
            <a:off x="6730229" y="5314591"/>
            <a:ext cx="484899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i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„Ne szóval szeressünk, se nyelvvel, hanem cselekedettel és valósággal.” (Jn 3,18)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7"/>
          <p:cNvSpPr txBox="1">
            <a:spLocks noGrp="1"/>
          </p:cNvSpPr>
          <p:nvPr>
            <p:ph type="title"/>
          </p:nvPr>
        </p:nvSpPr>
        <p:spPr>
          <a:xfrm>
            <a:off x="6131439" y="496656"/>
            <a:ext cx="4984813" cy="908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Helvetica Neue"/>
              <a:buNone/>
            </a:pPr>
            <a:r>
              <a:rPr lang="hu-HU" sz="5200">
                <a:latin typeface="Helvetica Neue"/>
                <a:ea typeface="Helvetica Neue"/>
                <a:cs typeface="Helvetica Neue"/>
                <a:sym typeface="Helvetica Neue"/>
              </a:rPr>
              <a:t>Céljaink</a:t>
            </a:r>
            <a:endParaRPr sz="5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55" name="Google Shape;155;p7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7"/>
          <p:cNvSpPr txBox="1"/>
          <p:nvPr/>
        </p:nvSpPr>
        <p:spPr>
          <a:xfrm>
            <a:off x="5731223" y="2143558"/>
            <a:ext cx="584006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Az önkéntes tevékenység megerősítése, fejlesztése</a:t>
            </a:r>
            <a:endParaRPr/>
          </a:p>
        </p:txBody>
      </p:sp>
      <p:pic>
        <p:nvPicPr>
          <p:cNvPr id="157" name="Google Shape;157;p7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4">
            <a:alphaModFix amt="35000"/>
          </a:blip>
          <a:srcRect l="18640" r="18642"/>
          <a:stretch/>
        </p:blipFill>
        <p:spPr>
          <a:xfrm>
            <a:off x="19597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7"/>
          <p:cNvSpPr txBox="1"/>
          <p:nvPr/>
        </p:nvSpPr>
        <p:spPr>
          <a:xfrm>
            <a:off x="5852116" y="3178528"/>
            <a:ext cx="554345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 i="0" u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Önkéntes aktivitás növelése</a:t>
            </a:r>
            <a:endParaRPr sz="1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9" name="Google Shape;159;p7"/>
          <p:cNvSpPr txBox="1"/>
          <p:nvPr/>
        </p:nvSpPr>
        <p:spPr>
          <a:xfrm>
            <a:off x="7408155" y="4213498"/>
            <a:ext cx="224044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Kapcsolatépítés</a:t>
            </a:r>
            <a:endParaRPr sz="1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0" name="Google Shape;160;p7"/>
          <p:cNvSpPr txBox="1"/>
          <p:nvPr/>
        </p:nvSpPr>
        <p:spPr>
          <a:xfrm>
            <a:off x="5852116" y="5287992"/>
            <a:ext cx="554345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Szakmai tapasztalatszerzés</a:t>
            </a:r>
            <a:endParaRPr sz="1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1" name="Google Shape;161;p7"/>
          <p:cNvSpPr txBox="1"/>
          <p:nvPr/>
        </p:nvSpPr>
        <p:spPr>
          <a:xfrm>
            <a:off x="6172134" y="6304199"/>
            <a:ext cx="470999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Társadalmi felelősségvállalás erősítése</a:t>
            </a:r>
            <a:endParaRPr sz="1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62" name="Google Shape;162;p7" descr="Követés egyszínű kitöltésse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08065" y="1503209"/>
            <a:ext cx="631559" cy="631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7" descr="Jelzés egyszínű kitöltéssel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77813" y="2521680"/>
            <a:ext cx="631559" cy="631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7" descr="Kézfogás egyszínű kitöltéssel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85651" y="3509847"/>
            <a:ext cx="685457" cy="685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7" descr="Fej fogaskerekekkel egyszínű kitöltéssel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211352" y="4634283"/>
            <a:ext cx="634053" cy="634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7" descr="Világ egyszínű kitöltéssel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211352" y="5657718"/>
            <a:ext cx="631559" cy="631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8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8"/>
          <p:cNvSpPr txBox="1">
            <a:spLocks noGrp="1"/>
          </p:cNvSpPr>
          <p:nvPr>
            <p:ph type="title"/>
          </p:nvPr>
        </p:nvSpPr>
        <p:spPr>
          <a:xfrm>
            <a:off x="6184429" y="255576"/>
            <a:ext cx="4984813" cy="8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Helvetica Neue"/>
              <a:buNone/>
            </a:pPr>
            <a:r>
              <a:rPr lang="hu-HU" sz="5200">
                <a:latin typeface="Helvetica Neue"/>
                <a:ea typeface="Helvetica Neue"/>
                <a:cs typeface="Helvetica Neue"/>
                <a:sym typeface="Helvetica Neue"/>
              </a:rPr>
              <a:t>Eszközeink</a:t>
            </a:r>
            <a:endParaRPr sz="52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73" name="Google Shape;173;p8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8"/>
          <p:cNvSpPr txBox="1"/>
          <p:nvPr/>
        </p:nvSpPr>
        <p:spPr>
          <a:xfrm>
            <a:off x="6742946" y="1967369"/>
            <a:ext cx="3867783" cy="36933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0" i="0" u="none" strike="noStrike">
                <a:solidFill>
                  <a:schemeClr val="dk1"/>
                </a:solidFill>
                <a:highlight>
                  <a:srgbClr val="FFFFFF"/>
                </a:highlight>
                <a:latin typeface="Helvetica Neue"/>
                <a:ea typeface="Helvetica Neue"/>
                <a:cs typeface="Helvetica Neue"/>
                <a:sym typeface="Helvetica Neue"/>
              </a:rPr>
              <a:t>Hírlevelek - Filemon hírlevél</a:t>
            </a:r>
            <a:endParaRPr sz="12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5" name="Google Shape;175;p8"/>
          <p:cNvSpPr txBox="1"/>
          <p:nvPr/>
        </p:nvSpPr>
        <p:spPr>
          <a:xfrm>
            <a:off x="6422061" y="1191269"/>
            <a:ext cx="457048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Önkéntes találkozók közösségépítési céllal</a:t>
            </a:r>
            <a:endParaRPr/>
          </a:p>
        </p:txBody>
      </p:sp>
      <p:pic>
        <p:nvPicPr>
          <p:cNvPr id="176" name="Google Shape;176;p8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4">
            <a:alphaModFix amt="35000"/>
          </a:blip>
          <a:srcRect l="18640" r="18642"/>
          <a:stretch/>
        </p:blipFill>
        <p:spPr>
          <a:xfrm>
            <a:off x="19597" y="-2"/>
            <a:ext cx="5410198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8"/>
          <p:cNvSpPr txBox="1"/>
          <p:nvPr/>
        </p:nvSpPr>
        <p:spPr>
          <a:xfrm>
            <a:off x="6037644" y="2341300"/>
            <a:ext cx="554345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Online felületek – onkentes.jobbadni.hu (A honlap megújult!)</a:t>
            </a:r>
            <a:endParaRPr/>
          </a:p>
        </p:txBody>
      </p:sp>
      <p:sp>
        <p:nvSpPr>
          <p:cNvPr id="178" name="Google Shape;178;p8"/>
          <p:cNvSpPr txBox="1"/>
          <p:nvPr/>
        </p:nvSpPr>
        <p:spPr>
          <a:xfrm>
            <a:off x="6002203" y="3216559"/>
            <a:ext cx="5410198" cy="8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</a:pPr>
            <a:r>
              <a:rPr lang="hu-HU" sz="14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Várjuk önkéntesek jelentkezését az alábbi rendszeres feladatokra</a:t>
            </a:r>
            <a:endParaRPr sz="14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9" name="Google Shape;179;p8"/>
          <p:cNvSpPr txBox="1"/>
          <p:nvPr/>
        </p:nvSpPr>
        <p:spPr>
          <a:xfrm>
            <a:off x="5449393" y="4231727"/>
            <a:ext cx="649408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Gyerekek korrepetálása,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Áruházi gyűjtésekhez, adományosztásokhoz való csatlakozás</a:t>
            </a:r>
            <a:endParaRPr/>
          </a:p>
        </p:txBody>
      </p:sp>
      <p:sp>
        <p:nvSpPr>
          <p:cNvPr id="180" name="Google Shape;180;p8"/>
          <p:cNvSpPr txBox="1"/>
          <p:nvPr/>
        </p:nvSpPr>
        <p:spPr>
          <a:xfrm>
            <a:off x="6115880" y="5411284"/>
            <a:ext cx="512191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Adományok válogatása, csomagok összerakása</a:t>
            </a:r>
            <a:endParaRPr/>
          </a:p>
        </p:txBody>
      </p:sp>
      <p:sp>
        <p:nvSpPr>
          <p:cNvPr id="181" name="Google Shape;181;p8"/>
          <p:cNvSpPr txBox="1"/>
          <p:nvPr/>
        </p:nvSpPr>
        <p:spPr>
          <a:xfrm>
            <a:off x="6654052" y="5835162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Adminisztratív segítség – akár online</a:t>
            </a:r>
            <a:endParaRPr/>
          </a:p>
        </p:txBody>
      </p:sp>
      <p:pic>
        <p:nvPicPr>
          <p:cNvPr id="182" name="Google Shape;182;p8" descr="Három vonal ikon egyszínű kitöltésse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0521" y="3089891"/>
            <a:ext cx="8561089" cy="248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9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9" descr="A képen szöveg, Webhely, képernyőkép, Weblap látható&#10;&#10;Automatikusan generált leírá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04755" y="1081584"/>
            <a:ext cx="8807724" cy="512291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9"/>
          <p:cNvSpPr txBox="1"/>
          <p:nvPr/>
        </p:nvSpPr>
        <p:spPr>
          <a:xfrm>
            <a:off x="4541521" y="468840"/>
            <a:ext cx="31341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ONKENTES.JOBBADNI.HU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10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0" descr="A képen szöveg, Emberi arc, személy, tervezés látható&#10;&#10;Automatikusan generált leírá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57500" y="1126066"/>
            <a:ext cx="6477000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0"/>
          <p:cNvSpPr txBox="1"/>
          <p:nvPr/>
        </p:nvSpPr>
        <p:spPr>
          <a:xfrm>
            <a:off x="3165229" y="485802"/>
            <a:ext cx="5861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EZEKRE JELENTKEZHETSZ JELEN PILLANATBAN: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11" descr="A képen clipart, emlős látható&#10;&#10;Automatikusan generált leírá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58525" y="5637757"/>
            <a:ext cx="1133475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11" descr="A képen szöveg, képernyőkép, szám, szoftver látható&#10;&#10;Automatikusan generált leírá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79779" y="1315721"/>
            <a:ext cx="4339203" cy="4536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11" descr="A képen szöveg, képernyőkép, szoftver, Weblap látható&#10;&#10;Automatikusan generált leírá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02852" y="1315721"/>
            <a:ext cx="4330239" cy="4536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1" descr="Nyíl: forgatás balra egyszínű kitöltéssel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83487" y="283192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1"/>
          <p:cNvSpPr txBox="1"/>
          <p:nvPr/>
        </p:nvSpPr>
        <p:spPr>
          <a:xfrm>
            <a:off x="4573656" y="283192"/>
            <a:ext cx="32583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ÍGY TUDSZ REGISZTRÁLNI: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74000">
              <a:schemeClr val="lt1"/>
            </a:gs>
            <a:gs pos="82000">
              <a:srgbClr val="34966C"/>
            </a:gs>
            <a:gs pos="100000">
              <a:srgbClr val="34966C"/>
            </a:gs>
          </a:gsLst>
          <a:lin ang="0" scaled="0"/>
        </a:gra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2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74000">
                <a:schemeClr val="lt1"/>
              </a:gs>
              <a:gs pos="82000">
                <a:srgbClr val="34966C"/>
              </a:gs>
              <a:gs pos="100000">
                <a:srgbClr val="34966C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1" name="Google Shape;211;p12" descr="A képen clipart, sziluett, illusztráció látható&#10;&#10;Előfordulhat, hogy a mesterséges intelligencia által létrehozott tartalom helytelen."/>
          <p:cNvPicPr preferRelativeResize="0"/>
          <p:nvPr/>
        </p:nvPicPr>
        <p:blipFill rotWithShape="1">
          <a:blip r:embed="rId3">
            <a:alphaModFix/>
          </a:blip>
          <a:srcRect t="4847" b="5942"/>
          <a:stretch/>
        </p:blipFill>
        <p:spPr>
          <a:xfrm>
            <a:off x="-1767121" y="10"/>
            <a:ext cx="9669642" cy="6857990"/>
          </a:xfrm>
          <a:prstGeom prst="rect">
            <a:avLst/>
          </a:prstGeom>
          <a:gradFill>
            <a:gsLst>
              <a:gs pos="0">
                <a:srgbClr val="FEFFE5"/>
              </a:gs>
              <a:gs pos="74000">
                <a:schemeClr val="lt1"/>
              </a:gs>
              <a:gs pos="82000">
                <a:schemeClr val="lt1"/>
              </a:gs>
              <a:gs pos="100000">
                <a:srgbClr val="EFFFF3"/>
              </a:gs>
            </a:gsLst>
            <a:lin ang="5400000" scaled="0"/>
          </a:gradFill>
          <a:ln>
            <a:noFill/>
          </a:ln>
        </p:spPr>
      </p:pic>
      <p:sp>
        <p:nvSpPr>
          <p:cNvPr id="212" name="Google Shape;212;p12"/>
          <p:cNvSpPr/>
          <p:nvPr/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2"/>
          <p:cNvSpPr txBox="1">
            <a:spLocks noGrp="1"/>
          </p:cNvSpPr>
          <p:nvPr>
            <p:ph type="ctrTitle"/>
          </p:nvPr>
        </p:nvSpPr>
        <p:spPr>
          <a:xfrm>
            <a:off x="5434638" y="2802043"/>
            <a:ext cx="7429872" cy="1084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Helvetica Neue"/>
              <a:buNone/>
            </a:pPr>
            <a:r>
              <a:rPr lang="hu-HU" sz="3200" b="1">
                <a:latin typeface="Helvetica Neue"/>
                <a:ea typeface="Helvetica Neue"/>
                <a:cs typeface="Helvetica Neue"/>
                <a:sym typeface="Helvetica Neue"/>
              </a:rPr>
              <a:t>KÖSZÖNÖM A FIGYELMET!</a:t>
            </a:r>
            <a:endParaRPr/>
          </a:p>
        </p:txBody>
      </p:sp>
      <p:pic>
        <p:nvPicPr>
          <p:cNvPr id="214" name="Google Shape;214;p12" descr="Csoportos siker egyszínű kitöltésse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60509" y="1966360"/>
            <a:ext cx="1378130" cy="13781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</Words>
  <Application>Microsoft Office PowerPoint</Application>
  <PresentationFormat>Szélesvásznú</PresentationFormat>
  <Paragraphs>45</Paragraphs>
  <Slides>12</Slides>
  <Notes>12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8" baseType="lpstr">
      <vt:lpstr>Play</vt:lpstr>
      <vt:lpstr>Helvetica Neue</vt:lpstr>
      <vt:lpstr>Noto Sans Symbols</vt:lpstr>
      <vt:lpstr>Garamond</vt:lpstr>
      <vt:lpstr>Arial</vt:lpstr>
      <vt:lpstr>Office-téma</vt:lpstr>
      <vt:lpstr>MAGYAR REFORMÁTUS SZERETETSZOLGÁLAT </vt:lpstr>
      <vt:lpstr>Személyes bemutatkozás</vt:lpstr>
      <vt:lpstr>Önkéntes tevékenységeink tipusai</vt:lpstr>
      <vt:lpstr>Önkéntes tevékenységeink</vt:lpstr>
      <vt:lpstr>  Speciális önkéntes területek  - társadalmi missziók:  vakmisszió, iszákosmentő… - telefonos lelki segélyszolgálat  </vt:lpstr>
      <vt:lpstr>Önkéntes eseményünk</vt:lpstr>
      <vt:lpstr>Céljaink</vt:lpstr>
      <vt:lpstr>Eszközeink</vt:lpstr>
      <vt:lpstr>PowerPoint-bemutató</vt:lpstr>
      <vt:lpstr>PowerPoint-bemutató</vt:lpstr>
      <vt:lpstr>PowerPoint-bemutató</vt:lpstr>
      <vt:lpstr>KÖSZÖNÖM A FIGYELMET!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Vasas Réka</dc:creator>
  <cp:lastModifiedBy>Váczi Gábor</cp:lastModifiedBy>
  <cp:revision>1</cp:revision>
  <dcterms:created xsi:type="dcterms:W3CDTF">2025-08-26T13:15:52Z</dcterms:created>
  <dcterms:modified xsi:type="dcterms:W3CDTF">2025-08-28T08:37:44Z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0x01010009F4350AE5F8C14A8C776E08AD0664FC</vt:lpwstr>
  </property>
</Properties>
</file>