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8" r:id="rId22"/>
    <p:sldId id="279" r:id="rId23"/>
    <p:sldId id="281" r:id="rId24"/>
    <p:sldId id="283" r:id="rId25"/>
    <p:sldId id="282" r:id="rId26"/>
    <p:sldId id="284" r:id="rId27"/>
    <p:sldId id="285" r:id="rId28"/>
    <p:sldId id="286" r:id="rId29"/>
    <p:sldId id="287" r:id="rId30"/>
    <p:sldId id="280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91" d="100"/>
          <a:sy n="91" d="100"/>
        </p:scale>
        <p:origin x="341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klósi Erzsébet" userId="7ecf9d16-d8c7-40d0-910b-48713a725860" providerId="ADAL" clId="{AEA0C97F-E1E6-467C-87C7-4F521FAD9E03}"/>
    <pc:docChg chg="custSel modSld">
      <pc:chgData name="Miklósi Erzsébet" userId="7ecf9d16-d8c7-40d0-910b-48713a725860" providerId="ADAL" clId="{AEA0C97F-E1E6-467C-87C7-4F521FAD9E03}" dt="2026-08-25T05:58:13.968" v="630" actId="20577"/>
      <pc:docMkLst>
        <pc:docMk/>
      </pc:docMkLst>
      <pc:sldChg chg="modSp mod">
        <pc:chgData name="Miklósi Erzsébet" userId="7ecf9d16-d8c7-40d0-910b-48713a725860" providerId="ADAL" clId="{AEA0C97F-E1E6-467C-87C7-4F521FAD9E03}" dt="2026-08-25T05:43:56.639" v="71" actId="12"/>
        <pc:sldMkLst>
          <pc:docMk/>
          <pc:sldMk cId="0" sldId="269"/>
        </pc:sldMkLst>
        <pc:spChg chg="mod">
          <ac:chgData name="Miklósi Erzsébet" userId="7ecf9d16-d8c7-40d0-910b-48713a725860" providerId="ADAL" clId="{AEA0C97F-E1E6-467C-87C7-4F521FAD9E03}" dt="2026-08-25T05:43:56.639" v="71" actId="12"/>
          <ac:spMkLst>
            <pc:docMk/>
            <pc:sldMk cId="0" sldId="269"/>
            <ac:spMk id="3" creationId="{00000000-0000-0000-0000-000000000000}"/>
          </ac:spMkLst>
        </pc:spChg>
      </pc:sldChg>
      <pc:sldChg chg="modSp mod">
        <pc:chgData name="Miklósi Erzsébet" userId="7ecf9d16-d8c7-40d0-910b-48713a725860" providerId="ADAL" clId="{AEA0C97F-E1E6-467C-87C7-4F521FAD9E03}" dt="2026-08-25T05:48:10.188" v="147" actId="20577"/>
        <pc:sldMkLst>
          <pc:docMk/>
          <pc:sldMk cId="0" sldId="270"/>
        </pc:sldMkLst>
        <pc:spChg chg="mod">
          <ac:chgData name="Miklósi Erzsébet" userId="7ecf9d16-d8c7-40d0-910b-48713a725860" providerId="ADAL" clId="{AEA0C97F-E1E6-467C-87C7-4F521FAD9E03}" dt="2026-08-25T05:48:10.188" v="147" actId="20577"/>
          <ac:spMkLst>
            <pc:docMk/>
            <pc:sldMk cId="0" sldId="270"/>
            <ac:spMk id="3" creationId="{00000000-0000-0000-0000-000000000000}"/>
          </ac:spMkLst>
        </pc:spChg>
      </pc:sldChg>
      <pc:sldChg chg="modSp mod">
        <pc:chgData name="Miklósi Erzsébet" userId="7ecf9d16-d8c7-40d0-910b-48713a725860" providerId="ADAL" clId="{AEA0C97F-E1E6-467C-87C7-4F521FAD9E03}" dt="2026-08-25T05:50:14.185" v="244" actId="20577"/>
        <pc:sldMkLst>
          <pc:docMk/>
          <pc:sldMk cId="0" sldId="271"/>
        </pc:sldMkLst>
        <pc:spChg chg="mod">
          <ac:chgData name="Miklósi Erzsébet" userId="7ecf9d16-d8c7-40d0-910b-48713a725860" providerId="ADAL" clId="{AEA0C97F-E1E6-467C-87C7-4F521FAD9E03}" dt="2026-08-25T05:50:14.185" v="244" actId="20577"/>
          <ac:spMkLst>
            <pc:docMk/>
            <pc:sldMk cId="0" sldId="271"/>
            <ac:spMk id="3" creationId="{00000000-0000-0000-0000-000000000000}"/>
          </ac:spMkLst>
        </pc:spChg>
      </pc:sldChg>
      <pc:sldChg chg="modSp mod">
        <pc:chgData name="Miklósi Erzsébet" userId="7ecf9d16-d8c7-40d0-910b-48713a725860" providerId="ADAL" clId="{AEA0C97F-E1E6-467C-87C7-4F521FAD9E03}" dt="2026-08-25T05:50:48.849" v="254" actId="13926"/>
        <pc:sldMkLst>
          <pc:docMk/>
          <pc:sldMk cId="0" sldId="272"/>
        </pc:sldMkLst>
        <pc:spChg chg="mod">
          <ac:chgData name="Miklósi Erzsébet" userId="7ecf9d16-d8c7-40d0-910b-48713a725860" providerId="ADAL" clId="{AEA0C97F-E1E6-467C-87C7-4F521FAD9E03}" dt="2026-08-25T05:50:48.849" v="254" actId="13926"/>
          <ac:spMkLst>
            <pc:docMk/>
            <pc:sldMk cId="0" sldId="272"/>
            <ac:spMk id="3" creationId="{00000000-0000-0000-0000-000000000000}"/>
          </ac:spMkLst>
        </pc:spChg>
      </pc:sldChg>
      <pc:sldChg chg="modSp mod">
        <pc:chgData name="Miklósi Erzsébet" userId="7ecf9d16-d8c7-40d0-910b-48713a725860" providerId="ADAL" clId="{AEA0C97F-E1E6-467C-87C7-4F521FAD9E03}" dt="2026-08-25T05:53:19.237" v="342" actId="13926"/>
        <pc:sldMkLst>
          <pc:docMk/>
          <pc:sldMk cId="0" sldId="274"/>
        </pc:sldMkLst>
        <pc:spChg chg="mod">
          <ac:chgData name="Miklósi Erzsébet" userId="7ecf9d16-d8c7-40d0-910b-48713a725860" providerId="ADAL" clId="{AEA0C97F-E1E6-467C-87C7-4F521FAD9E03}" dt="2026-08-25T05:53:19.237" v="342" actId="13926"/>
          <ac:spMkLst>
            <pc:docMk/>
            <pc:sldMk cId="0" sldId="274"/>
            <ac:spMk id="3" creationId="{00000000-0000-0000-0000-000000000000}"/>
          </ac:spMkLst>
        </pc:spChg>
      </pc:sldChg>
      <pc:sldChg chg="modSp mod">
        <pc:chgData name="Miklósi Erzsébet" userId="7ecf9d16-d8c7-40d0-910b-48713a725860" providerId="ADAL" clId="{AEA0C97F-E1E6-467C-87C7-4F521FAD9E03}" dt="2026-08-25T05:54:28.036" v="388" actId="13926"/>
        <pc:sldMkLst>
          <pc:docMk/>
          <pc:sldMk cId="0" sldId="275"/>
        </pc:sldMkLst>
        <pc:spChg chg="mod">
          <ac:chgData name="Miklósi Erzsébet" userId="7ecf9d16-d8c7-40d0-910b-48713a725860" providerId="ADAL" clId="{AEA0C97F-E1E6-467C-87C7-4F521FAD9E03}" dt="2026-08-25T05:54:28.036" v="388" actId="13926"/>
          <ac:spMkLst>
            <pc:docMk/>
            <pc:sldMk cId="0" sldId="275"/>
            <ac:spMk id="3" creationId="{00000000-0000-0000-0000-000000000000}"/>
          </ac:spMkLst>
        </pc:spChg>
      </pc:sldChg>
      <pc:sldChg chg="modSp mod">
        <pc:chgData name="Miklósi Erzsébet" userId="7ecf9d16-d8c7-40d0-910b-48713a725860" providerId="ADAL" clId="{AEA0C97F-E1E6-467C-87C7-4F521FAD9E03}" dt="2026-08-25T05:58:13.968" v="630" actId="20577"/>
        <pc:sldMkLst>
          <pc:docMk/>
          <pc:sldMk cId="0" sldId="276"/>
        </pc:sldMkLst>
        <pc:spChg chg="mod">
          <ac:chgData name="Miklósi Erzsébet" userId="7ecf9d16-d8c7-40d0-910b-48713a725860" providerId="ADAL" clId="{AEA0C97F-E1E6-467C-87C7-4F521FAD9E03}" dt="2026-08-25T05:58:13.968" v="630" actId="20577"/>
          <ac:spMkLst>
            <pc:docMk/>
            <pc:sldMk cId="0" sldId="276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 dirty="0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 dirty="0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 dirty="0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 dirty="0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 dirty="0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 dirty="0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 dirty="0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0617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16503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8675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8468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4321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4132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2754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16163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dirty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4595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0616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985946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96476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 idéze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572645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gaz vagy ham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11034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17253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685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 dirty="0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 dirty="0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 dirty="0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 dirty="0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 dirty="0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 dirty="0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 dirty="0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8/26/2026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1941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C36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2337" y="335560"/>
            <a:ext cx="10894783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4400" b="1">
                <a:solidFill>
                  <a:srgbClr val="FFFFFF"/>
                </a:solidFill>
              </a:defRPr>
            </a:pPr>
            <a:r>
              <a:rPr lang="hu-HU" dirty="0"/>
              <a:t>Református Szeretetszolgálat</a:t>
            </a:r>
          </a:p>
          <a:p>
            <a:pPr algn="l">
              <a:defRPr sz="4400" b="1">
                <a:solidFill>
                  <a:srgbClr val="FFFFFF"/>
                </a:solidFill>
              </a:defRPr>
            </a:pPr>
            <a:endParaRPr lang="hu-HU" dirty="0"/>
          </a:p>
          <a:p>
            <a:pPr algn="l">
              <a:defRPr sz="4400" b="1">
                <a:solidFill>
                  <a:srgbClr val="FFFFFF"/>
                </a:solidFill>
              </a:defRPr>
            </a:pPr>
            <a:r>
              <a:rPr lang="hu-HU" sz="3200" dirty="0"/>
              <a:t>- Kelet-magyarországi</a:t>
            </a:r>
            <a:r>
              <a:rPr sz="3200" dirty="0"/>
              <a:t> Református</a:t>
            </a:r>
            <a:br>
              <a:rPr sz="3200" dirty="0"/>
            </a:br>
            <a:r>
              <a:rPr sz="3200" dirty="0"/>
              <a:t>Gyermekvédelmi Központ</a:t>
            </a:r>
            <a:endParaRPr lang="hu-HU" sz="3200" dirty="0"/>
          </a:p>
          <a:p>
            <a:pPr algn="l">
              <a:defRPr sz="4400" b="1">
                <a:solidFill>
                  <a:srgbClr val="FFFFFF"/>
                </a:solidFill>
              </a:defRPr>
            </a:pPr>
            <a:r>
              <a:rPr lang="hu-HU" sz="3200" dirty="0"/>
              <a:t>- Nyugat-magyarországi Református </a:t>
            </a:r>
          </a:p>
          <a:p>
            <a:pPr algn="l">
              <a:defRPr sz="4400" b="1">
                <a:solidFill>
                  <a:srgbClr val="FFFFFF"/>
                </a:solidFill>
              </a:defRPr>
            </a:pPr>
            <a:r>
              <a:rPr lang="hu-HU" sz="3200" dirty="0"/>
              <a:t>Gyermekvédelmi Központ</a:t>
            </a:r>
            <a:endParaRPr sz="3200" dirty="0"/>
          </a:p>
          <a:p>
            <a:pPr>
              <a:spcBef>
                <a:spcPts val="2000"/>
              </a:spcBef>
              <a:defRPr sz="2400">
                <a:solidFill>
                  <a:srgbClr val="68968F"/>
                </a:solidFill>
              </a:defRPr>
            </a:pPr>
            <a:r>
              <a:rPr dirty="0"/>
              <a:t>Intézményi bemutatkozás – </a:t>
            </a:r>
            <a:endParaRPr lang="hu-HU" dirty="0"/>
          </a:p>
          <a:p>
            <a:pPr>
              <a:spcBef>
                <a:spcPts val="2000"/>
              </a:spcBef>
              <a:defRPr sz="2400">
                <a:solidFill>
                  <a:srgbClr val="68968F"/>
                </a:solidFill>
              </a:defRPr>
            </a:pPr>
            <a:r>
              <a:rPr lang="hu-HU" dirty="0"/>
              <a:t>						Gyerme</a:t>
            </a:r>
            <a:r>
              <a:rPr dirty="0"/>
              <a:t>kvédelem mint szolgálat</a:t>
            </a:r>
          </a:p>
          <a:p>
            <a:pPr>
              <a:spcBef>
                <a:spcPts val="4000"/>
              </a:spcBef>
              <a:defRPr sz="1600">
                <a:solidFill>
                  <a:srgbClr val="FFFFFF"/>
                </a:solidFill>
              </a:defRPr>
            </a:pPr>
            <a:r>
              <a:rPr dirty="0"/>
              <a:t>Egri Ilona intézményvezető </a:t>
            </a:r>
            <a:r>
              <a:rPr lang="hu-HU" dirty="0"/>
              <a:t>– Miklósi Erzsébet intézményvezető</a:t>
            </a:r>
          </a:p>
          <a:p>
            <a:pPr>
              <a:spcBef>
                <a:spcPts val="4000"/>
              </a:spcBef>
              <a:defRPr sz="1600">
                <a:solidFill>
                  <a:srgbClr val="FFFFFF"/>
                </a:solidFill>
              </a:defRPr>
            </a:pPr>
            <a:r>
              <a:rPr dirty="0"/>
              <a:t>Filemon Konferencia, 2026</a:t>
            </a:r>
            <a:r>
              <a:rPr lang="hu-HU" dirty="0"/>
              <a:t>.08.28.</a:t>
            </a:r>
            <a:endParaRPr dirty="0"/>
          </a:p>
        </p:txBody>
      </p:sp>
      <p:sp>
        <p:nvSpPr>
          <p:cNvPr id="3" name="Rectangle 2"/>
          <p:cNvSpPr/>
          <p:nvPr/>
        </p:nvSpPr>
        <p:spPr>
          <a:xfrm>
            <a:off x="8534400" y="2743200"/>
            <a:ext cx="3657600" cy="4114800"/>
          </a:xfrm>
          <a:prstGeom prst="rect">
            <a:avLst/>
          </a:prstGeom>
          <a:solidFill>
            <a:srgbClr val="68968F"/>
          </a:solidFill>
          <a:ln>
            <a:solidFill>
              <a:srgbClr val="68968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defRPr sz="1600" b="1">
                <a:solidFill>
                  <a:srgbClr val="FFFFFF"/>
                </a:solidFill>
              </a:defRPr>
            </a:pPr>
            <a:r>
              <a:rPr dirty="0"/>
              <a:t>[ FOTÓ HELYE:</a:t>
            </a:r>
            <a:br>
              <a:rPr dirty="0"/>
            </a:br>
            <a:r>
              <a:rPr dirty="0"/>
              <a:t>Kislány átöleli a nevelőapját</a:t>
            </a:r>
            <a:br>
              <a:rPr dirty="0"/>
            </a:br>
            <a:r>
              <a:rPr dirty="0"/>
              <a:t>(1. beküldött kép) ]</a:t>
            </a:r>
          </a:p>
        </p:txBody>
      </p:sp>
      <p:sp>
        <p:nvSpPr>
          <p:cNvPr id="4" name="Freeform 7">
            <a:extLst>
              <a:ext uri="{FF2B5EF4-FFF2-40B4-BE49-F238E27FC236}">
                <a16:creationId xmlns:a16="http://schemas.microsoft.com/office/drawing/2014/main" id="{145291F8-EFDB-ABAB-FBD4-DA9E33A3A97D}"/>
              </a:ext>
            </a:extLst>
          </p:cNvPr>
          <p:cNvSpPr/>
          <p:nvPr/>
        </p:nvSpPr>
        <p:spPr>
          <a:xfrm>
            <a:off x="8649049" y="2896299"/>
            <a:ext cx="3350005" cy="3808601"/>
          </a:xfrm>
          <a:custGeom>
            <a:avLst/>
            <a:gdLst/>
            <a:ahLst/>
            <a:cxnLst/>
            <a:rect l="l" t="t" r="r" b="b"/>
            <a:pathLst>
              <a:path w="6347508" h="6347508">
                <a:moveTo>
                  <a:pt x="0" y="0"/>
                </a:moveTo>
                <a:lnTo>
                  <a:pt x="6347507" y="0"/>
                </a:lnTo>
                <a:lnTo>
                  <a:pt x="6347507" y="6347507"/>
                </a:lnTo>
                <a:lnTo>
                  <a:pt x="0" y="634750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hu-H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7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520" y="457200"/>
            <a:ext cx="106984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0C3629"/>
                </a:solidFill>
                <a:latin typeface="Arial"/>
              </a:defRPr>
            </a:pPr>
            <a:r>
              <a:rPr lang="hu-HU" dirty="0"/>
              <a:t>Mit</a:t>
            </a:r>
            <a:r>
              <a:rPr dirty="0"/>
              <a:t> </a:t>
            </a:r>
            <a:r>
              <a:rPr lang="en-US" noProof="1"/>
              <a:t>jelent</a:t>
            </a:r>
            <a:r>
              <a:rPr dirty="0"/>
              <a:t> </a:t>
            </a:r>
            <a:r>
              <a:rPr lang="hu-HU" dirty="0"/>
              <a:t>számunkra</a:t>
            </a:r>
            <a:r>
              <a:rPr dirty="0"/>
              <a:t> a </a:t>
            </a:r>
            <a:r>
              <a:rPr lang="hu-HU" dirty="0"/>
              <a:t>szolgálat</a:t>
            </a:r>
            <a:r>
              <a:rPr dirty="0"/>
              <a:t>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1828800"/>
            <a:ext cx="5943600" cy="27699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</a:t>
            </a:r>
            <a:r>
              <a:rPr lang="hu-HU" dirty="0"/>
              <a:t>Felelősség</a:t>
            </a:r>
            <a:r>
              <a:rPr dirty="0"/>
              <a:t>: Értékteremtés és védelem a ránk bízott életekben.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Gondoskodás: Biztonságos, meleg, szerető otthon nyújtása.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Lelki többlet: A református hit és keresztyén értékek átadása.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Közösség: Családias kapocs gyermek, nevelőszülő és munkatárs között.</a:t>
            </a:r>
          </a:p>
        </p:txBody>
      </p:sp>
      <p:pic>
        <p:nvPicPr>
          <p:cNvPr id="1028" name="Picture 4" descr="Lehet, hogy egy kép erről: gyermek">
            <a:extLst>
              <a:ext uri="{FF2B5EF4-FFF2-40B4-BE49-F238E27FC236}">
                <a16:creationId xmlns:a16="http://schemas.microsoft.com/office/drawing/2014/main" id="{B33E4B30-664D-1553-989C-A190F42505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9864" y="3011647"/>
            <a:ext cx="4194339" cy="2789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7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520" y="457200"/>
            <a:ext cx="10698480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0C3629"/>
                </a:solidFill>
                <a:latin typeface="Arial"/>
              </a:defRPr>
            </a:pPr>
            <a:r>
              <a:rPr dirty="0"/>
              <a:t>Küldetésünk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286000"/>
            <a:ext cx="5943600" cy="3657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200">
                <a:solidFill>
                  <a:srgbClr val="1E1E1E"/>
                </a:solidFill>
                <a:latin typeface="Arial"/>
              </a:defRPr>
            </a:pPr>
            <a:r>
              <a:rPr dirty="0"/>
              <a:t>„Felelősségünk, hogy értéket, gondoskodást, lelki többletet, közösséget is adjunk a ránk bízott gyermekeknek, az intézményünkben szolgálatot végző nevelőszülőknek és kollégáknak.”</a:t>
            </a:r>
          </a:p>
        </p:txBody>
      </p:sp>
      <p:sp>
        <p:nvSpPr>
          <p:cNvPr id="4" name="Rectangle 3"/>
          <p:cNvSpPr/>
          <p:nvPr/>
        </p:nvSpPr>
        <p:spPr>
          <a:xfrm>
            <a:off x="7315200" y="1828800"/>
            <a:ext cx="4114800" cy="4114800"/>
          </a:xfrm>
          <a:prstGeom prst="rect">
            <a:avLst/>
          </a:prstGeom>
          <a:solidFill>
            <a:srgbClr val="68968F"/>
          </a:solidFill>
          <a:ln>
            <a:solidFill>
              <a:srgbClr val="68968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defRPr sz="1600" b="1">
                <a:solidFill>
                  <a:srgbClr val="FFFFFF"/>
                </a:solidFill>
              </a:defRPr>
            </a:pPr>
            <a:r>
              <a:rPr dirty="0"/>
              <a:t>[ VIZUÁLIS ELEM:</a:t>
            </a:r>
            <a:br>
              <a:rPr dirty="0"/>
            </a:br>
            <a:r>
              <a:rPr dirty="0"/>
              <a:t>Szívet formáló kezek az égen</a:t>
            </a:r>
            <a:br>
              <a:rPr dirty="0"/>
            </a:br>
            <a:r>
              <a:rPr dirty="0"/>
              <a:t>(2. beküldött kép) ]</a:t>
            </a:r>
          </a:p>
        </p:txBody>
      </p:sp>
      <p:sp>
        <p:nvSpPr>
          <p:cNvPr id="5" name="Freeform 2">
            <a:extLst>
              <a:ext uri="{FF2B5EF4-FFF2-40B4-BE49-F238E27FC236}">
                <a16:creationId xmlns:a16="http://schemas.microsoft.com/office/drawing/2014/main" id="{2DC3DDBD-D50C-81ED-6478-7002C82A5F32}"/>
              </a:ext>
            </a:extLst>
          </p:cNvPr>
          <p:cNvSpPr/>
          <p:nvPr/>
        </p:nvSpPr>
        <p:spPr>
          <a:xfrm>
            <a:off x="7068920" y="1428892"/>
            <a:ext cx="4971908" cy="4971908"/>
          </a:xfrm>
          <a:custGeom>
            <a:avLst/>
            <a:gdLst/>
            <a:ahLst/>
            <a:cxnLst/>
            <a:rect l="l" t="t" r="r" b="b"/>
            <a:pathLst>
              <a:path w="4971908" h="4971908">
                <a:moveTo>
                  <a:pt x="0" y="0"/>
                </a:moveTo>
                <a:lnTo>
                  <a:pt x="4971907" y="0"/>
                </a:lnTo>
                <a:lnTo>
                  <a:pt x="4971907" y="4971908"/>
                </a:lnTo>
                <a:lnTo>
                  <a:pt x="0" y="497190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hu-H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7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520" y="457200"/>
            <a:ext cx="10698480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0C3629"/>
                </a:solidFill>
                <a:latin typeface="Arial"/>
              </a:defRPr>
            </a:pPr>
            <a:r>
              <a:rPr dirty="0"/>
              <a:t>Intézményünk számokban</a:t>
            </a:r>
          </a:p>
        </p:txBody>
      </p:sp>
      <p:sp>
        <p:nvSpPr>
          <p:cNvPr id="3" name="Rectangle 2"/>
          <p:cNvSpPr/>
          <p:nvPr/>
        </p:nvSpPr>
        <p:spPr>
          <a:xfrm>
            <a:off x="731520" y="2286000"/>
            <a:ext cx="2468880" cy="2011680"/>
          </a:xfrm>
          <a:prstGeom prst="rect">
            <a:avLst/>
          </a:prstGeom>
          <a:solidFill>
            <a:srgbClr val="0C3629"/>
          </a:solidFill>
          <a:ln>
            <a:solidFill>
              <a:srgbClr val="0C362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defRPr sz="1600" b="1">
                <a:solidFill>
                  <a:srgbClr val="FFFFFF"/>
                </a:solidFill>
              </a:defRPr>
            </a:pPr>
            <a:r>
              <a:rPr lang="hu-HU" dirty="0"/>
              <a:t>3</a:t>
            </a:r>
            <a:r>
              <a:rPr dirty="0"/>
              <a:t>000+</a:t>
            </a:r>
            <a:br>
              <a:rPr dirty="0"/>
            </a:br>
            <a:br>
              <a:rPr dirty="0"/>
            </a:br>
            <a:r>
              <a:rPr lang="hu-HU" dirty="0"/>
              <a:t>Ellátott</a:t>
            </a:r>
            <a:r>
              <a:rPr dirty="0"/>
              <a:t> gyermek és utógondozott</a:t>
            </a:r>
          </a:p>
        </p:txBody>
      </p:sp>
      <p:sp>
        <p:nvSpPr>
          <p:cNvPr id="4" name="Rectangle 3"/>
          <p:cNvSpPr/>
          <p:nvPr/>
        </p:nvSpPr>
        <p:spPr>
          <a:xfrm>
            <a:off x="3474720" y="2286000"/>
            <a:ext cx="2468880" cy="2011680"/>
          </a:xfrm>
          <a:prstGeom prst="rect">
            <a:avLst/>
          </a:prstGeom>
          <a:solidFill>
            <a:srgbClr val="0C3629"/>
          </a:solidFill>
          <a:ln>
            <a:solidFill>
              <a:srgbClr val="0C362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defRPr sz="1600" b="1">
                <a:solidFill>
                  <a:srgbClr val="FFFFFF"/>
                </a:solidFill>
              </a:defRPr>
            </a:pPr>
            <a:r>
              <a:rPr lang="hu-HU" dirty="0"/>
              <a:t>1000+</a:t>
            </a:r>
            <a:br>
              <a:rPr dirty="0"/>
            </a:br>
            <a:r>
              <a:rPr dirty="0"/>
              <a:t>Elhivatott nevelőszülői partner</a:t>
            </a:r>
          </a:p>
        </p:txBody>
      </p:sp>
      <p:sp>
        <p:nvSpPr>
          <p:cNvPr id="5" name="Rectangle 4"/>
          <p:cNvSpPr/>
          <p:nvPr/>
        </p:nvSpPr>
        <p:spPr>
          <a:xfrm>
            <a:off x="6217920" y="2286000"/>
            <a:ext cx="2468880" cy="2011680"/>
          </a:xfrm>
          <a:prstGeom prst="rect">
            <a:avLst/>
          </a:prstGeom>
          <a:solidFill>
            <a:srgbClr val="0C3629"/>
          </a:solidFill>
          <a:ln>
            <a:solidFill>
              <a:srgbClr val="0C362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defRPr sz="1600" b="1">
                <a:solidFill>
                  <a:srgbClr val="FFFFFF"/>
                </a:solidFill>
              </a:defRPr>
            </a:pPr>
            <a:r>
              <a:rPr lang="hu-HU" dirty="0"/>
              <a:t>300+</a:t>
            </a:r>
            <a:br>
              <a:rPr dirty="0"/>
            </a:br>
            <a:br>
              <a:rPr dirty="0"/>
            </a:br>
            <a:r>
              <a:rPr dirty="0"/>
              <a:t>Elkötelezett szakmai munkatárs</a:t>
            </a:r>
          </a:p>
        </p:txBody>
      </p:sp>
      <p:sp>
        <p:nvSpPr>
          <p:cNvPr id="6" name="Rectangle 5"/>
          <p:cNvSpPr/>
          <p:nvPr/>
        </p:nvSpPr>
        <p:spPr>
          <a:xfrm>
            <a:off x="8961120" y="2286000"/>
            <a:ext cx="2468880" cy="2011680"/>
          </a:xfrm>
          <a:prstGeom prst="rect">
            <a:avLst/>
          </a:prstGeom>
          <a:solidFill>
            <a:srgbClr val="0C3629"/>
          </a:solidFill>
          <a:ln>
            <a:solidFill>
              <a:srgbClr val="0C362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defRPr sz="1600" b="1">
                <a:solidFill>
                  <a:srgbClr val="FFFFFF"/>
                </a:solidFill>
              </a:defRPr>
            </a:pPr>
            <a:br>
              <a:rPr dirty="0"/>
            </a:br>
            <a:br>
              <a:rPr dirty="0"/>
            </a:br>
            <a:r>
              <a:rPr lang="hu-HU" dirty="0"/>
              <a:t>200+ településen való jelenlét nevelőszülői családokkal országszerte</a:t>
            </a:r>
            <a:endParaRPr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7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520" y="457200"/>
            <a:ext cx="1069848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0C3629"/>
                </a:solidFill>
                <a:latin typeface="Arial"/>
              </a:defRPr>
            </a:pPr>
            <a:r>
              <a:rPr lang="hu-HU" dirty="0"/>
              <a:t>Országos területi ellátás </a:t>
            </a:r>
            <a:r>
              <a:rPr dirty="0"/>
              <a:t>– egy református közösség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2286000"/>
            <a:ext cx="5029200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</a:t>
            </a:r>
            <a:r>
              <a:rPr lang="hu-HU" dirty="0"/>
              <a:t>Gyermekvédelmi szakellátás </a:t>
            </a:r>
            <a:r>
              <a:rPr dirty="0"/>
              <a:t>teljes lefedettsége.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Nevelőszülői hálózat és lakásotthonok szerves egysége.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</a:t>
            </a:r>
            <a:r>
              <a:rPr lang="hu-HU" dirty="0"/>
              <a:t>Országos</a:t>
            </a:r>
            <a:r>
              <a:rPr dirty="0"/>
              <a:t> jelenlét, </a:t>
            </a:r>
            <a:r>
              <a:rPr lang="hu-HU" dirty="0"/>
              <a:t>ugyanakkor </a:t>
            </a:r>
            <a:r>
              <a:rPr dirty="0"/>
              <a:t>helyi segítségnyújtás.</a:t>
            </a:r>
          </a:p>
        </p:txBody>
      </p:sp>
      <p:sp>
        <p:nvSpPr>
          <p:cNvPr id="4" name="Rectangle 3"/>
          <p:cNvSpPr/>
          <p:nvPr/>
        </p:nvSpPr>
        <p:spPr>
          <a:xfrm>
            <a:off x="6217920" y="1645920"/>
            <a:ext cx="5303520" cy="4572000"/>
          </a:xfrm>
          <a:prstGeom prst="rect">
            <a:avLst/>
          </a:prstGeom>
          <a:solidFill>
            <a:srgbClr val="68968F"/>
          </a:solidFill>
          <a:ln>
            <a:solidFill>
              <a:srgbClr val="68968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defRPr sz="1600" b="1">
                <a:solidFill>
                  <a:srgbClr val="FFFFFF"/>
                </a:solidFill>
              </a:defRPr>
            </a:pPr>
            <a:r>
              <a:rPr dirty="0"/>
              <a:t>[ TÉRKÉP HELYE:</a:t>
            </a:r>
            <a:br>
              <a:rPr dirty="0"/>
            </a:br>
            <a:r>
              <a:rPr dirty="0"/>
              <a:t>Nevelőszülői családok elhelyezkedése</a:t>
            </a:r>
            <a:br>
              <a:rPr dirty="0"/>
            </a:br>
            <a:r>
              <a:rPr dirty="0"/>
              <a:t>(6. beküldött kép) ]</a:t>
            </a:r>
          </a:p>
        </p:txBody>
      </p:sp>
      <p:sp>
        <p:nvSpPr>
          <p:cNvPr id="5" name="Freeform 3">
            <a:extLst>
              <a:ext uri="{FF2B5EF4-FFF2-40B4-BE49-F238E27FC236}">
                <a16:creationId xmlns:a16="http://schemas.microsoft.com/office/drawing/2014/main" id="{6E968EED-AD63-043B-97F4-05ED6B4DC57A}"/>
              </a:ext>
            </a:extLst>
          </p:cNvPr>
          <p:cNvSpPr/>
          <p:nvPr/>
        </p:nvSpPr>
        <p:spPr>
          <a:xfrm>
            <a:off x="1977030" y="3626720"/>
            <a:ext cx="4118970" cy="3454786"/>
          </a:xfrm>
          <a:custGeom>
            <a:avLst/>
            <a:gdLst/>
            <a:ahLst/>
            <a:cxnLst/>
            <a:rect l="l" t="t" r="r" b="b"/>
            <a:pathLst>
              <a:path w="4118970" h="3454786">
                <a:moveTo>
                  <a:pt x="0" y="0"/>
                </a:moveTo>
                <a:lnTo>
                  <a:pt x="4118970" y="0"/>
                </a:lnTo>
                <a:lnTo>
                  <a:pt x="4118970" y="3454786"/>
                </a:lnTo>
                <a:lnTo>
                  <a:pt x="0" y="345478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hu-HU" dirty="0"/>
          </a:p>
        </p:txBody>
      </p:sp>
      <p:sp>
        <p:nvSpPr>
          <p:cNvPr id="6" name="Freeform 4">
            <a:extLst>
              <a:ext uri="{FF2B5EF4-FFF2-40B4-BE49-F238E27FC236}">
                <a16:creationId xmlns:a16="http://schemas.microsoft.com/office/drawing/2014/main" id="{25C50994-441A-F703-4840-CEA02AA86E09}"/>
              </a:ext>
            </a:extLst>
          </p:cNvPr>
          <p:cNvSpPr/>
          <p:nvPr/>
        </p:nvSpPr>
        <p:spPr>
          <a:xfrm>
            <a:off x="6349141" y="2021138"/>
            <a:ext cx="5172299" cy="3911551"/>
          </a:xfrm>
          <a:custGeom>
            <a:avLst/>
            <a:gdLst/>
            <a:ahLst/>
            <a:cxnLst/>
            <a:rect l="l" t="t" r="r" b="b"/>
            <a:pathLst>
              <a:path w="5172299" h="3911551">
                <a:moveTo>
                  <a:pt x="0" y="0"/>
                </a:moveTo>
                <a:lnTo>
                  <a:pt x="5172299" y="0"/>
                </a:lnTo>
                <a:lnTo>
                  <a:pt x="5172299" y="3911552"/>
                </a:lnTo>
                <a:lnTo>
                  <a:pt x="0" y="391155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hu-H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7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520" y="457200"/>
            <a:ext cx="106984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0C3629"/>
                </a:solidFill>
                <a:latin typeface="Arial"/>
              </a:defRPr>
            </a:pPr>
            <a:r>
              <a:rPr dirty="0"/>
              <a:t>A gyermek és a hit kapcsolata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2011680"/>
            <a:ext cx="5943600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Hit mint megtartó erő: Lelki kapaszkodó a múltbeli nehézségek és traumák feldolgozásában.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Erkölcsi alapok: Keresztyén értékrend, amely irányt mutat a felnőtté válás útján.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Bizalom és biztonság.</a:t>
            </a:r>
          </a:p>
        </p:txBody>
      </p:sp>
      <p:pic>
        <p:nvPicPr>
          <p:cNvPr id="2052" name="Picture 4" descr="Családi vacsora kép letöltése - Család, vacsora, melegség...">
            <a:extLst>
              <a:ext uri="{FF2B5EF4-FFF2-40B4-BE49-F238E27FC236}">
                <a16:creationId xmlns:a16="http://schemas.microsoft.com/office/drawing/2014/main" id="{84504CBA-FD3C-F12B-60EC-19C40F117F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7560" y="3792872"/>
            <a:ext cx="4862920" cy="2725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7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520" y="457200"/>
            <a:ext cx="106984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0C3629"/>
                </a:solidFill>
                <a:latin typeface="Arial"/>
              </a:defRPr>
            </a:pPr>
            <a:r>
              <a:rPr dirty="0"/>
              <a:t>Keresztelők az intézményben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2011680"/>
            <a:ext cx="5943600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Befogadás: A gyermekek formális integrációja a hívő és szerető egyházi közösségbe.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Közös szövetség: A nevelőszülők, a lelkipásztorok és a gyülekezet közös felelősségvállalása.</a:t>
            </a:r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359DE5E9-EE82-38C4-185D-15E9D0FD6F8B}"/>
              </a:ext>
            </a:extLst>
          </p:cNvPr>
          <p:cNvSpPr/>
          <p:nvPr/>
        </p:nvSpPr>
        <p:spPr>
          <a:xfrm>
            <a:off x="7784600" y="1494784"/>
            <a:ext cx="3512710" cy="4906016"/>
          </a:xfrm>
          <a:custGeom>
            <a:avLst/>
            <a:gdLst/>
            <a:ahLst/>
            <a:cxnLst/>
            <a:rect l="l" t="t" r="r" b="b"/>
            <a:pathLst>
              <a:path w="3512710" h="4906016">
                <a:moveTo>
                  <a:pt x="0" y="0"/>
                </a:moveTo>
                <a:lnTo>
                  <a:pt x="3512710" y="0"/>
                </a:lnTo>
                <a:lnTo>
                  <a:pt x="3512710" y="4906015"/>
                </a:lnTo>
                <a:lnTo>
                  <a:pt x="0" y="490601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8737" t="-13354"/>
            </a:stretch>
          </a:blipFill>
        </p:spPr>
        <p:txBody>
          <a:bodyPr/>
          <a:lstStyle/>
          <a:p>
            <a:endParaRPr lang="hu-H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7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520" y="457200"/>
            <a:ext cx="106984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0C3629"/>
                </a:solidFill>
                <a:latin typeface="Arial"/>
              </a:defRPr>
            </a:pPr>
            <a:r>
              <a:rPr dirty="0"/>
              <a:t>Élő gyülekezeti kapcsolatok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2286000"/>
            <a:ext cx="5029200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Integráció a helyi református közösségekbe.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Közös programok, vasárnapi alkalmak és ünnepségek.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Rendszeres Gyülekezeti Napok az elmúlt években.</a:t>
            </a:r>
          </a:p>
        </p:txBody>
      </p:sp>
      <p:sp>
        <p:nvSpPr>
          <p:cNvPr id="5" name="Freeform 2">
            <a:extLst>
              <a:ext uri="{FF2B5EF4-FFF2-40B4-BE49-F238E27FC236}">
                <a16:creationId xmlns:a16="http://schemas.microsoft.com/office/drawing/2014/main" id="{80999FC3-BCFC-F43C-D54B-27C216698ED3}"/>
              </a:ext>
            </a:extLst>
          </p:cNvPr>
          <p:cNvSpPr/>
          <p:nvPr/>
        </p:nvSpPr>
        <p:spPr>
          <a:xfrm>
            <a:off x="7211097" y="2148161"/>
            <a:ext cx="3849189" cy="4156166"/>
          </a:xfrm>
          <a:custGeom>
            <a:avLst/>
            <a:gdLst/>
            <a:ahLst/>
            <a:cxnLst/>
            <a:rect l="l" t="t" r="r" b="b"/>
            <a:pathLst>
              <a:path w="6084349" h="6084349">
                <a:moveTo>
                  <a:pt x="0" y="0"/>
                </a:moveTo>
                <a:lnTo>
                  <a:pt x="6084349" y="0"/>
                </a:lnTo>
                <a:lnTo>
                  <a:pt x="6084349" y="6084349"/>
                </a:lnTo>
                <a:lnTo>
                  <a:pt x="0" y="608434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hu-H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7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520" y="457200"/>
            <a:ext cx="106984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0C3629"/>
                </a:solidFill>
                <a:latin typeface="Arial"/>
              </a:defRPr>
            </a:pPr>
            <a:r>
              <a:rPr dirty="0"/>
              <a:t>Református Egységnap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2011680"/>
            <a:ext cx="5943600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Az összetartozás megélése nemzeti és egyházi szinten.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Gyermekeink és nevelőszülőink közös élménygyűjtése.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Intézményi aktív jelenlét a kiemelt rendezvényeken.</a:t>
            </a:r>
          </a:p>
        </p:txBody>
      </p:sp>
      <p:sp>
        <p:nvSpPr>
          <p:cNvPr id="5" name="Freeform 7">
            <a:extLst>
              <a:ext uri="{FF2B5EF4-FFF2-40B4-BE49-F238E27FC236}">
                <a16:creationId xmlns:a16="http://schemas.microsoft.com/office/drawing/2014/main" id="{61EB1272-5D63-62D1-BA24-2E3FC877558B}"/>
              </a:ext>
            </a:extLst>
          </p:cNvPr>
          <p:cNvSpPr/>
          <p:nvPr/>
        </p:nvSpPr>
        <p:spPr>
          <a:xfrm>
            <a:off x="7009669" y="2482125"/>
            <a:ext cx="4856696" cy="3918675"/>
          </a:xfrm>
          <a:custGeom>
            <a:avLst/>
            <a:gdLst/>
            <a:ahLst/>
            <a:cxnLst/>
            <a:rect l="l" t="t" r="r" b="b"/>
            <a:pathLst>
              <a:path w="4856696" h="3918675">
                <a:moveTo>
                  <a:pt x="0" y="0"/>
                </a:moveTo>
                <a:lnTo>
                  <a:pt x="4856697" y="0"/>
                </a:lnTo>
                <a:lnTo>
                  <a:pt x="4856697" y="3918675"/>
                </a:lnTo>
                <a:lnTo>
                  <a:pt x="0" y="391867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062" r="-8042"/>
            </a:stretch>
          </a:blipFill>
        </p:spPr>
        <p:txBody>
          <a:bodyPr/>
          <a:lstStyle/>
          <a:p>
            <a:endParaRPr lang="hu-H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7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520" y="457200"/>
            <a:ext cx="1069848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0C3629"/>
                </a:solidFill>
                <a:latin typeface="Arial"/>
              </a:defRPr>
            </a:pPr>
            <a:r>
              <a:rPr lang="hu-HU" dirty="0"/>
              <a:t>Ünnepségek</a:t>
            </a:r>
          </a:p>
          <a:p>
            <a:pPr>
              <a:defRPr sz="3600" b="1">
                <a:solidFill>
                  <a:srgbClr val="0C3629"/>
                </a:solidFill>
                <a:latin typeface="Arial"/>
              </a:defRPr>
            </a:pPr>
            <a:r>
              <a:rPr lang="hu-HU" dirty="0"/>
              <a:t>Református Nagytemplom</a:t>
            </a:r>
            <a:endParaRPr dirty="0"/>
          </a:p>
        </p:txBody>
      </p:sp>
      <p:sp>
        <p:nvSpPr>
          <p:cNvPr id="3" name="TextBox 2"/>
          <p:cNvSpPr txBox="1"/>
          <p:nvPr/>
        </p:nvSpPr>
        <p:spPr>
          <a:xfrm>
            <a:off x="731520" y="2011680"/>
            <a:ext cx="594360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Közös </a:t>
            </a:r>
            <a:r>
              <a:rPr lang="hu-HU" dirty="0"/>
              <a:t>készülődés</a:t>
            </a:r>
            <a:r>
              <a:rPr dirty="0"/>
              <a:t> a</a:t>
            </a:r>
            <a:r>
              <a:rPr lang="hu-HU" dirty="0"/>
              <a:t>z egyházi ünnepekre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lang="hu-HU" dirty="0"/>
              <a:t>  Advent, karácsony</a:t>
            </a:r>
            <a:r>
              <a:rPr dirty="0"/>
              <a:t> </a:t>
            </a:r>
            <a:r>
              <a:rPr lang="hu-HU" dirty="0"/>
              <a:t>készülődés</a:t>
            </a:r>
            <a:r>
              <a:rPr dirty="0"/>
              <a:t>.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Ünnepi műsorok és meghitt gyertyagyújtások.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Az áhítat és a szeretet megélése a történelmi falak között.</a:t>
            </a:r>
          </a:p>
        </p:txBody>
      </p:sp>
      <p:pic>
        <p:nvPicPr>
          <p:cNvPr id="4098" name="Picture 2" descr="1. kép a 4-ből">
            <a:extLst>
              <a:ext uri="{FF2B5EF4-FFF2-40B4-BE49-F238E27FC236}">
                <a16:creationId xmlns:a16="http://schemas.microsoft.com/office/drawing/2014/main" id="{E5DA2C77-0632-1872-D6BA-2EA68B8749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2852" y="2407640"/>
            <a:ext cx="3885711" cy="371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7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520" y="457200"/>
            <a:ext cx="106984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0C3629"/>
                </a:solidFill>
                <a:latin typeface="Arial"/>
              </a:defRPr>
            </a:pPr>
            <a:r>
              <a:rPr dirty="0"/>
              <a:t>Országos </a:t>
            </a:r>
            <a:r>
              <a:rPr lang="hu-HU" dirty="0"/>
              <a:t>Gyermekvédelmi</a:t>
            </a:r>
            <a:r>
              <a:rPr dirty="0"/>
              <a:t> </a:t>
            </a:r>
            <a:r>
              <a:rPr lang="hu-HU" dirty="0"/>
              <a:t>Találkozó - évente</a:t>
            </a:r>
            <a:endParaRPr dirty="0"/>
          </a:p>
        </p:txBody>
      </p:sp>
      <p:sp>
        <p:nvSpPr>
          <p:cNvPr id="3" name="TextBox 2"/>
          <p:cNvSpPr txBox="1"/>
          <p:nvPr/>
        </p:nvSpPr>
        <p:spPr>
          <a:xfrm>
            <a:off x="731520" y="2011680"/>
            <a:ext cx="5943600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Országos </a:t>
            </a:r>
            <a:r>
              <a:rPr lang="hu-HU" dirty="0"/>
              <a:t>találkozásra lehetőség 2700 fő részvételével</a:t>
            </a:r>
            <a:r>
              <a:rPr dirty="0"/>
              <a:t>.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</a:t>
            </a:r>
            <a:r>
              <a:rPr lang="hu-HU" dirty="0"/>
              <a:t>Nevelőszülői családok, lakásotthonokban élő fiatalok, szakemberek találkozása</a:t>
            </a:r>
            <a:endParaRPr dirty="0"/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endParaRPr dirty="0"/>
          </a:p>
        </p:txBody>
      </p:sp>
      <p:pic>
        <p:nvPicPr>
          <p:cNvPr id="6146" name="Picture 2" descr="Lehet, hogy egy kép erről: gyermek">
            <a:extLst>
              <a:ext uri="{FF2B5EF4-FFF2-40B4-BE49-F238E27FC236}">
                <a16:creationId xmlns:a16="http://schemas.microsoft.com/office/drawing/2014/main" id="{8B98A075-672F-FEB6-46B2-7D9AC72F1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5120" y="3103927"/>
            <a:ext cx="5405335" cy="3594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Nem érhető el leírás a fényképhez.">
            <a:extLst>
              <a:ext uri="{FF2B5EF4-FFF2-40B4-BE49-F238E27FC236}">
                <a16:creationId xmlns:a16="http://schemas.microsoft.com/office/drawing/2014/main" id="{FFC1BC89-A6D2-AA15-89D8-C4EEFDFEEA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7656" y="3689616"/>
            <a:ext cx="4076817" cy="2711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7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520" y="457200"/>
            <a:ext cx="106984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0C3629"/>
                </a:solidFill>
                <a:latin typeface="Arial"/>
              </a:defRPr>
            </a:pPr>
            <a:r>
              <a:rPr dirty="0"/>
              <a:t>Nevelőszülők – Elhivatottság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2011680"/>
            <a:ext cx="5943600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1. Elhivatottság és szeretet – biztonságos otthon nyújtása.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2. Stabilitás – rendezett, nyugodt családi háttér.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3. Empátia és türelem – traumatizált gyermekek segítése.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4. Feltétel nélküli elfogadás – a gyermek múltjától függetlenül.</a:t>
            </a:r>
          </a:p>
        </p:txBody>
      </p:sp>
      <p:sp>
        <p:nvSpPr>
          <p:cNvPr id="5" name="Freeform 2">
            <a:extLst>
              <a:ext uri="{FF2B5EF4-FFF2-40B4-BE49-F238E27FC236}">
                <a16:creationId xmlns:a16="http://schemas.microsoft.com/office/drawing/2014/main" id="{6FE5C69F-A163-3B30-C463-19D71A7CC970}"/>
              </a:ext>
            </a:extLst>
          </p:cNvPr>
          <p:cNvSpPr/>
          <p:nvPr/>
        </p:nvSpPr>
        <p:spPr>
          <a:xfrm>
            <a:off x="6675119" y="1560352"/>
            <a:ext cx="5160737" cy="5048299"/>
          </a:xfrm>
          <a:custGeom>
            <a:avLst/>
            <a:gdLst/>
            <a:ahLst/>
            <a:cxnLst/>
            <a:rect l="l" t="t" r="r" b="b"/>
            <a:pathLst>
              <a:path w="6407316" h="6407316">
                <a:moveTo>
                  <a:pt x="0" y="0"/>
                </a:moveTo>
                <a:lnTo>
                  <a:pt x="6407316" y="0"/>
                </a:lnTo>
                <a:lnTo>
                  <a:pt x="6407316" y="6407316"/>
                </a:lnTo>
                <a:lnTo>
                  <a:pt x="0" y="640731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hu-H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7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520" y="457200"/>
            <a:ext cx="106984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0C3629"/>
                </a:solidFill>
                <a:latin typeface="Arial"/>
              </a:defRPr>
            </a:pPr>
            <a:r>
              <a:rPr dirty="0"/>
              <a:t>Nevelőszülői közösségépítés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2011680"/>
            <a:ext cx="5943600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Támogató csoportok rendszeres indítása.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Nevelőszülői klubok és kötetlen szakmai tapasztalatcserék.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Családi napok és közös rekreációs alkalmak a kiégés </a:t>
            </a:r>
            <a:r>
              <a:rPr lang="hu-HU" dirty="0"/>
              <a:t>ellen</a:t>
            </a:r>
            <a:r>
              <a:rPr dirty="0"/>
              <a:t>.</a:t>
            </a:r>
            <a:endParaRPr lang="hu-HU" dirty="0"/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  <a:defRPr sz="1800">
                <a:solidFill>
                  <a:srgbClr val="1E1E1E"/>
                </a:solidFill>
                <a:latin typeface="Arial"/>
              </a:defRPr>
            </a:pPr>
            <a:r>
              <a:rPr lang="hu-HU" dirty="0"/>
              <a:t>Lélek Emelő online megsegítés nevelőszülők és szakembereink számára</a:t>
            </a:r>
            <a:endParaRPr dirty="0"/>
          </a:p>
        </p:txBody>
      </p:sp>
      <p:sp>
        <p:nvSpPr>
          <p:cNvPr id="5" name="Freeform 32">
            <a:extLst>
              <a:ext uri="{FF2B5EF4-FFF2-40B4-BE49-F238E27FC236}">
                <a16:creationId xmlns:a16="http://schemas.microsoft.com/office/drawing/2014/main" id="{F5D05144-C3B1-D781-34D3-B1D6C6DB826B}"/>
              </a:ext>
            </a:extLst>
          </p:cNvPr>
          <p:cNvSpPr/>
          <p:nvPr/>
        </p:nvSpPr>
        <p:spPr>
          <a:xfrm>
            <a:off x="6675120" y="2957351"/>
            <a:ext cx="4905935" cy="3443449"/>
          </a:xfrm>
          <a:custGeom>
            <a:avLst/>
            <a:gdLst/>
            <a:ahLst/>
            <a:cxnLst/>
            <a:rect l="l" t="t" r="r" b="b"/>
            <a:pathLst>
              <a:path w="6370654" h="3656327">
                <a:moveTo>
                  <a:pt x="0" y="0"/>
                </a:moveTo>
                <a:lnTo>
                  <a:pt x="6370655" y="0"/>
                </a:lnTo>
                <a:lnTo>
                  <a:pt x="6370655" y="3656328"/>
                </a:lnTo>
                <a:lnTo>
                  <a:pt x="0" y="365632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9948"/>
            </a:stretch>
          </a:blipFill>
        </p:spPr>
        <p:txBody>
          <a:bodyPr/>
          <a:lstStyle/>
          <a:p>
            <a:endParaRPr lang="hu-H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7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520" y="457200"/>
            <a:ext cx="106984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0C3629"/>
                </a:solidFill>
                <a:latin typeface="Arial"/>
              </a:defRPr>
            </a:pPr>
            <a:r>
              <a:rPr dirty="0"/>
              <a:t>A nevelőszülők megbecsülése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90243" y="1684509"/>
            <a:ext cx="59436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Erkölcsi és szakmai támogatási rendszerek működtetése.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Rendszeres 60 órás felkészítő képzések biztosítása.</a:t>
            </a:r>
            <a:endParaRPr lang="hu-HU" dirty="0"/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lang="hu-HU" dirty="0"/>
              <a:t>Kelet:2025 – 5 csoport, 2026: 7 csoport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lang="hu-HU" dirty="0"/>
              <a:t>Nyugat: 2025- 3 csoport, 2026: 4 csoport</a:t>
            </a:r>
            <a:endParaRPr dirty="0"/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Toborzó kampány kiemelt támogatása (2026. március)</a:t>
            </a:r>
            <a:endParaRPr lang="hu-HU" dirty="0"/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lang="hu-HU" dirty="0"/>
              <a:t>Toborzó kampány II. 2026. júliusától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lang="hu-HU" dirty="0"/>
              <a:t>2026. Ősz további új képzések: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lang="hu-HU" dirty="0"/>
              <a:t>Helyszínek: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lang="hu-HU" dirty="0"/>
              <a:t>Kelet: Debrecen, Mátészalka, Nyíregyháza, Miskolc 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lang="hu-HU" dirty="0"/>
              <a:t>Nyugat: Tiszaszentimre, Nagykanizsa, Kaposvár</a:t>
            </a:r>
            <a:endParaRPr dirty="0"/>
          </a:p>
        </p:txBody>
      </p:sp>
      <p:sp>
        <p:nvSpPr>
          <p:cNvPr id="5" name="Freeform 2">
            <a:extLst>
              <a:ext uri="{FF2B5EF4-FFF2-40B4-BE49-F238E27FC236}">
                <a16:creationId xmlns:a16="http://schemas.microsoft.com/office/drawing/2014/main" id="{59BA6E58-CD9B-6981-19CA-62C498E64CB4}"/>
              </a:ext>
            </a:extLst>
          </p:cNvPr>
          <p:cNvSpPr/>
          <p:nvPr/>
        </p:nvSpPr>
        <p:spPr>
          <a:xfrm>
            <a:off x="6675120" y="1233182"/>
            <a:ext cx="5129129" cy="5095722"/>
          </a:xfrm>
          <a:custGeom>
            <a:avLst/>
            <a:gdLst/>
            <a:ahLst/>
            <a:cxnLst/>
            <a:rect l="l" t="t" r="r" b="b"/>
            <a:pathLst>
              <a:path w="4971908" h="4971908">
                <a:moveTo>
                  <a:pt x="0" y="0"/>
                </a:moveTo>
                <a:lnTo>
                  <a:pt x="4971908" y="0"/>
                </a:lnTo>
                <a:lnTo>
                  <a:pt x="4971908" y="4971908"/>
                </a:lnTo>
                <a:lnTo>
                  <a:pt x="0" y="497190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hu-H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7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520" y="457200"/>
            <a:ext cx="106984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0C3629"/>
                </a:solidFill>
                <a:latin typeface="Arial"/>
              </a:defRPr>
            </a:pPr>
            <a:r>
              <a:rPr dirty="0"/>
              <a:t>Munkatársaink közös szolgálata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2011680"/>
            <a:ext cx="5943600" cy="27699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</a:t>
            </a:r>
            <a:r>
              <a:rPr lang="hu-HU" dirty="0"/>
              <a:t>E</a:t>
            </a:r>
            <a:r>
              <a:rPr dirty="0"/>
              <a:t>lkötelezett szakember</a:t>
            </a:r>
            <a:r>
              <a:rPr lang="hu-HU" dirty="0"/>
              <a:t>ek</a:t>
            </a:r>
            <a:r>
              <a:rPr dirty="0"/>
              <a:t> (tanácsadók, pszichológusok, </a:t>
            </a:r>
            <a:r>
              <a:rPr lang="hu-HU" dirty="0"/>
              <a:t>ügyintézők, intézményi lelkészek</a:t>
            </a:r>
            <a:r>
              <a:rPr dirty="0"/>
              <a:t>).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Multidiszciplináris szoros együttműködés a gyermekek </a:t>
            </a:r>
            <a:r>
              <a:rPr lang="hu-HU" dirty="0"/>
              <a:t>érdekében</a:t>
            </a:r>
            <a:r>
              <a:rPr dirty="0"/>
              <a:t>.</a:t>
            </a:r>
            <a:r>
              <a:rPr lang="hu-HU" dirty="0"/>
              <a:t> Református EGYMI, képző központok, rendőrség, Bethesda kórház</a:t>
            </a:r>
            <a:endParaRPr dirty="0"/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Erős csapatszellem és egymás folyamatos szakmai </a:t>
            </a:r>
            <a:r>
              <a:rPr lang="hu-HU" dirty="0"/>
              <a:t>támogatása</a:t>
            </a:r>
            <a:r>
              <a:rPr dirty="0"/>
              <a:t>.</a:t>
            </a:r>
            <a:endParaRPr lang="hu-HU" dirty="0"/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  <a:defRPr sz="1800">
                <a:solidFill>
                  <a:srgbClr val="1E1E1E"/>
                </a:solidFill>
                <a:latin typeface="Arial"/>
              </a:defRPr>
            </a:pPr>
            <a:r>
              <a:rPr lang="hu-HU" dirty="0"/>
              <a:t>Tapasztalatcsere lakásotthonok között</a:t>
            </a:r>
            <a:endParaRPr dirty="0"/>
          </a:p>
        </p:txBody>
      </p:sp>
      <p:sp>
        <p:nvSpPr>
          <p:cNvPr id="5" name="Freeform 32">
            <a:extLst>
              <a:ext uri="{FF2B5EF4-FFF2-40B4-BE49-F238E27FC236}">
                <a16:creationId xmlns:a16="http://schemas.microsoft.com/office/drawing/2014/main" id="{56883BF0-F1D5-77F1-D419-AFCF85321376}"/>
              </a:ext>
            </a:extLst>
          </p:cNvPr>
          <p:cNvSpPr/>
          <p:nvPr/>
        </p:nvSpPr>
        <p:spPr>
          <a:xfrm>
            <a:off x="7550092" y="2650921"/>
            <a:ext cx="3397541" cy="3036815"/>
          </a:xfrm>
          <a:custGeom>
            <a:avLst/>
            <a:gdLst/>
            <a:ahLst/>
            <a:cxnLst/>
            <a:rect l="l" t="t" r="r" b="b"/>
            <a:pathLst>
              <a:path w="1253752" h="1015539">
                <a:moveTo>
                  <a:pt x="0" y="0"/>
                </a:moveTo>
                <a:lnTo>
                  <a:pt x="1253752" y="0"/>
                </a:lnTo>
                <a:lnTo>
                  <a:pt x="1253752" y="1015539"/>
                </a:lnTo>
                <a:lnTo>
                  <a:pt x="0" y="101553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hu-H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7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520" y="457200"/>
            <a:ext cx="1069848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0C3629"/>
                </a:solidFill>
                <a:latin typeface="Arial"/>
              </a:defRPr>
            </a:pPr>
            <a:r>
              <a:rPr dirty="0"/>
              <a:t>R</a:t>
            </a:r>
            <a:r>
              <a:rPr lang="hu-HU" dirty="0"/>
              <a:t>eformátus </a:t>
            </a:r>
            <a:r>
              <a:rPr dirty="0"/>
              <a:t>S</a:t>
            </a:r>
            <a:r>
              <a:rPr lang="hu-HU" dirty="0"/>
              <a:t>zeretetszolgálat</a:t>
            </a:r>
            <a:r>
              <a:rPr dirty="0"/>
              <a:t> belső elismerési rendszer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2011680"/>
            <a:ext cx="5943600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Kiváló </a:t>
            </a:r>
            <a:r>
              <a:rPr lang="hu-HU" dirty="0"/>
              <a:t>munkáért </a:t>
            </a:r>
            <a:r>
              <a:rPr dirty="0"/>
              <a:t>munkatársak és nevelőszülők rendszeres díjazása.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Éves kitüntetések és rangos szakmai elismerések átadása.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A hűség és a kiemelkedő mindennapi teljesítmény jutalmazása.</a:t>
            </a:r>
          </a:p>
        </p:txBody>
      </p:sp>
      <p:pic>
        <p:nvPicPr>
          <p:cNvPr id="11266" name="Picture 2" descr="Nem érhető el leírás a fényképhez.">
            <a:extLst>
              <a:ext uri="{FF2B5EF4-FFF2-40B4-BE49-F238E27FC236}">
                <a16:creationId xmlns:a16="http://schemas.microsoft.com/office/drawing/2014/main" id="{5687AA68-9A69-5AE6-A3BC-6885A291F5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203" y="3360569"/>
            <a:ext cx="4983277" cy="3319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7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520" y="457200"/>
            <a:ext cx="106984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0C3629"/>
                </a:solidFill>
                <a:latin typeface="Arial"/>
              </a:defRPr>
            </a:pPr>
            <a:r>
              <a:rPr dirty="0"/>
              <a:t>Lelki karbantartás és támogatás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2011680"/>
            <a:ext cx="5943600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Szupervízió, egyéni és csoportos tanácsadás biztosítása.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Rendszeres csendesnapok és feltöltő lelkigyakorlatok.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Mentális egészségvédelem és a kiégés tudatos megelőzése.</a:t>
            </a:r>
          </a:p>
        </p:txBody>
      </p:sp>
      <p:sp>
        <p:nvSpPr>
          <p:cNvPr id="6" name="Freeform 27">
            <a:extLst>
              <a:ext uri="{FF2B5EF4-FFF2-40B4-BE49-F238E27FC236}">
                <a16:creationId xmlns:a16="http://schemas.microsoft.com/office/drawing/2014/main" id="{13FEBF0E-D910-D66E-C2E7-42825130F4C0}"/>
              </a:ext>
            </a:extLst>
          </p:cNvPr>
          <p:cNvSpPr/>
          <p:nvPr/>
        </p:nvSpPr>
        <p:spPr>
          <a:xfrm>
            <a:off x="7155809" y="2114026"/>
            <a:ext cx="3909270" cy="3699545"/>
          </a:xfrm>
          <a:custGeom>
            <a:avLst/>
            <a:gdLst/>
            <a:ahLst/>
            <a:cxnLst/>
            <a:rect l="l" t="t" r="r" b="b"/>
            <a:pathLst>
              <a:path w="1336601" h="1219952">
                <a:moveTo>
                  <a:pt x="0" y="0"/>
                </a:moveTo>
                <a:lnTo>
                  <a:pt x="1336601" y="0"/>
                </a:lnTo>
                <a:lnTo>
                  <a:pt x="1336601" y="1219952"/>
                </a:lnTo>
                <a:lnTo>
                  <a:pt x="0" y="12199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hu-H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7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520" y="457200"/>
            <a:ext cx="106984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0C3629"/>
                </a:solidFill>
                <a:latin typeface="Arial"/>
              </a:defRPr>
            </a:pPr>
            <a:r>
              <a:rPr dirty="0"/>
              <a:t>Generációk szolgálata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2011680"/>
            <a:ext cx="5943600" cy="23391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Együttműködés a Méliusz Juhász Péter </a:t>
            </a:r>
            <a:r>
              <a:rPr lang="hu-HU" dirty="0"/>
              <a:t>Szeretetotthonnal, nyugati intézményünkben a Kiss Ferenc Református Idősek Otthonával, Mosdós</a:t>
            </a:r>
            <a:endParaRPr dirty="0"/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Értékes és élő kapocs az idősek és a gyermekek között.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Az élettapasztalat és a fiatalos energia csodás találkozása.</a:t>
            </a:r>
            <a:endParaRPr lang="hu-HU" dirty="0"/>
          </a:p>
        </p:txBody>
      </p:sp>
      <p:pic>
        <p:nvPicPr>
          <p:cNvPr id="12290" name="Picture 2" descr="Nagyapa és unokája meghitt pillanata">
            <a:extLst>
              <a:ext uri="{FF2B5EF4-FFF2-40B4-BE49-F238E27FC236}">
                <a16:creationId xmlns:a16="http://schemas.microsoft.com/office/drawing/2014/main" id="{9B6F8C93-FA95-D751-AD97-73FA4AE5BB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8885" y="2357306"/>
            <a:ext cx="5141595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7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520" y="457200"/>
            <a:ext cx="106984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0C3629"/>
                </a:solidFill>
                <a:latin typeface="Arial"/>
              </a:defRPr>
            </a:pPr>
            <a:r>
              <a:rPr dirty="0"/>
              <a:t>Közösségépítő programok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2011680"/>
            <a:ext cx="5943600" cy="16619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Vidám nyári táborok és sportnapok szervezése.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Kulturális és hitéleti vetélkedők megvalósítása.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Élménydús közös kirándulások a hálózaton belül.</a:t>
            </a:r>
            <a:endParaRPr lang="hu-HU" dirty="0"/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lang="hu-HU" dirty="0"/>
              <a:t>Nevelőszülők számára szervezett kirándulás.</a:t>
            </a:r>
            <a:endParaRPr dirty="0"/>
          </a:p>
        </p:txBody>
      </p:sp>
      <p:pic>
        <p:nvPicPr>
          <p:cNvPr id="13314" name="Picture 2" descr="Békesség csapat vetélkedője">
            <a:extLst>
              <a:ext uri="{FF2B5EF4-FFF2-40B4-BE49-F238E27FC236}">
                <a16:creationId xmlns:a16="http://schemas.microsoft.com/office/drawing/2014/main" id="{38C9A589-99DA-5A4E-4CBB-F25650603F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2959" y="3196206"/>
            <a:ext cx="4785360" cy="3299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7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520" y="457200"/>
            <a:ext cx="106984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0C3629"/>
                </a:solidFill>
                <a:latin typeface="Arial"/>
              </a:defRPr>
            </a:pPr>
            <a:r>
              <a:rPr dirty="0"/>
              <a:t>Jó gyakorlataink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2011680"/>
            <a:ext cx="5943600" cy="37548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Komplex és alapos toborzási és felkészítési módszertan.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Szoros, napi szintű együttműködés a társintézményekkel.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Egyénre szabott, precíz fejlesztési tervek a lakásotthonokban.</a:t>
            </a:r>
            <a:endParaRPr lang="hu-HU" dirty="0"/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  <a:defRPr sz="1800">
                <a:solidFill>
                  <a:srgbClr val="1E1E1E"/>
                </a:solidFill>
                <a:latin typeface="Arial"/>
              </a:defRPr>
            </a:pPr>
            <a:r>
              <a:rPr lang="hu-HU" dirty="0"/>
              <a:t>Folyamatos tapasztalatcsere a két intézmény lakásotthonai között, évente két alkalommal személyes találkozás keretében.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  <a:defRPr sz="1800">
                <a:solidFill>
                  <a:srgbClr val="1E1E1E"/>
                </a:solidFill>
                <a:latin typeface="Arial"/>
              </a:defRPr>
            </a:pPr>
            <a:r>
              <a:rPr lang="hu-HU" dirty="0"/>
              <a:t>Vezetői találkozások, közös stratégiai célok meghatározása</a:t>
            </a:r>
            <a:endParaRPr dirty="0"/>
          </a:p>
        </p:txBody>
      </p:sp>
      <p:pic>
        <p:nvPicPr>
          <p:cNvPr id="14338" name="Picture 2" descr="Jó gyakorlatok gyűjteménye infografika">
            <a:extLst>
              <a:ext uri="{FF2B5EF4-FFF2-40B4-BE49-F238E27FC236}">
                <a16:creationId xmlns:a16="http://schemas.microsoft.com/office/drawing/2014/main" id="{0F50164B-7BDA-AEA9-6C99-CA590B1C91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8405" y="2416030"/>
            <a:ext cx="5141595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7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520" y="457200"/>
            <a:ext cx="106984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0C3629"/>
                </a:solidFill>
                <a:latin typeface="Arial"/>
              </a:defRPr>
            </a:pPr>
            <a:r>
              <a:rPr dirty="0"/>
              <a:t>Kihívásaink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2011680"/>
            <a:ext cx="5943600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A fluktuáció hatékony kezelése és az utánpótlás folyamatos biztosítása.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Súlyosan traumatizált gyermekek speciális, egyéni ellátási igényei.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A gazdasági és jogszabályi környezet változásaihoz való rugalmas alkalmazkodás.</a:t>
            </a:r>
          </a:p>
        </p:txBody>
      </p:sp>
      <p:grpSp>
        <p:nvGrpSpPr>
          <p:cNvPr id="5" name="Group 15">
            <a:extLst>
              <a:ext uri="{FF2B5EF4-FFF2-40B4-BE49-F238E27FC236}">
                <a16:creationId xmlns:a16="http://schemas.microsoft.com/office/drawing/2014/main" id="{93A68D73-D5AE-5ABB-82CF-500DA906CD28}"/>
              </a:ext>
            </a:extLst>
          </p:cNvPr>
          <p:cNvGrpSpPr>
            <a:grpSpLocks noChangeAspect="1"/>
          </p:cNvGrpSpPr>
          <p:nvPr/>
        </p:nvGrpSpPr>
        <p:grpSpPr>
          <a:xfrm>
            <a:off x="7130642" y="2457406"/>
            <a:ext cx="4093827" cy="4093827"/>
            <a:chOff x="0" y="0"/>
            <a:chExt cx="6350000" cy="6350000"/>
          </a:xfrm>
        </p:grpSpPr>
        <p:sp>
          <p:nvSpPr>
            <p:cNvPr id="6" name="Freeform 16">
              <a:extLst>
                <a:ext uri="{FF2B5EF4-FFF2-40B4-BE49-F238E27FC236}">
                  <a16:creationId xmlns:a16="http://schemas.microsoft.com/office/drawing/2014/main" id="{9AA2E075-752E-56B0-F73A-A1E6C7C05198}"/>
                </a:ext>
              </a:extLst>
            </p:cNvPr>
            <p:cNvSpPr/>
            <p:nvPr/>
          </p:nvSpPr>
          <p:spPr>
            <a:xfrm>
              <a:off x="0" y="0"/>
              <a:ext cx="6350000" cy="6351270"/>
            </a:xfrm>
            <a:custGeom>
              <a:avLst/>
              <a:gdLst/>
              <a:ahLst/>
              <a:cxnLst/>
              <a:rect l="l" t="t" r="r" b="b"/>
              <a:pathLst>
                <a:path w="6350000" h="6351270">
                  <a:moveTo>
                    <a:pt x="0" y="5955030"/>
                  </a:moveTo>
                  <a:lnTo>
                    <a:pt x="0" y="394970"/>
                  </a:lnTo>
                  <a:cubicBezTo>
                    <a:pt x="0" y="176530"/>
                    <a:pt x="176530" y="0"/>
                    <a:pt x="394970" y="0"/>
                  </a:cubicBezTo>
                  <a:lnTo>
                    <a:pt x="5956300" y="0"/>
                  </a:lnTo>
                  <a:cubicBezTo>
                    <a:pt x="6173470" y="0"/>
                    <a:pt x="6350000" y="176530"/>
                    <a:pt x="6350000" y="394970"/>
                  </a:cubicBezTo>
                  <a:cubicBezTo>
                    <a:pt x="6350000" y="394970"/>
                    <a:pt x="6350000" y="394970"/>
                    <a:pt x="6350000" y="394970"/>
                  </a:cubicBezTo>
                  <a:lnTo>
                    <a:pt x="6350000" y="5956300"/>
                  </a:lnTo>
                  <a:cubicBezTo>
                    <a:pt x="6350000" y="6174740"/>
                    <a:pt x="6173470" y="6351270"/>
                    <a:pt x="5955030" y="6351270"/>
                  </a:cubicBezTo>
                  <a:lnTo>
                    <a:pt x="5955030" y="6351270"/>
                  </a:lnTo>
                  <a:lnTo>
                    <a:pt x="394970" y="6351270"/>
                  </a:lnTo>
                  <a:cubicBezTo>
                    <a:pt x="176530" y="6350000"/>
                    <a:pt x="0" y="6173470"/>
                    <a:pt x="0" y="5955030"/>
                  </a:cubicBezTo>
                  <a:cubicBezTo>
                    <a:pt x="0" y="5955030"/>
                    <a:pt x="0" y="5955030"/>
                    <a:pt x="0" y="5955030"/>
                  </a:cubicBezTo>
                  <a:close/>
                </a:path>
              </a:pathLst>
            </a:custGeom>
            <a:blipFill>
              <a:blip r:embed="rId2"/>
              <a:stretch>
                <a:fillRect l="-14482" r="-14482" b="-28938"/>
              </a:stretch>
            </a:blipFill>
          </p:spPr>
          <p:txBody>
            <a:bodyPr/>
            <a:lstStyle/>
            <a:p>
              <a:endParaRPr lang="hu-HU" dirty="0"/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7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520" y="457200"/>
            <a:ext cx="106984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0C3629"/>
                </a:solidFill>
                <a:latin typeface="Arial"/>
              </a:defRPr>
            </a:pPr>
            <a:r>
              <a:rPr dirty="0"/>
              <a:t>Jövőkép – Merre tovább?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2011680"/>
            <a:ext cx="5943600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A nevelőszülői hálózat további tudatos, minőségi bővítése.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Modern digitális módszertani anyagok és képzések fejlesztése.</a:t>
            </a:r>
          </a:p>
          <a:p>
            <a:pPr>
              <a:spcAft>
                <a:spcPts val="1200"/>
              </a:spcAft>
              <a:defRPr sz="1800">
                <a:solidFill>
                  <a:srgbClr val="1E1E1E"/>
                </a:solidFill>
                <a:latin typeface="Arial"/>
              </a:defRPr>
            </a:pPr>
            <a:r>
              <a:rPr dirty="0"/>
              <a:t>• A lelki és hitéleti pillérek további erősítése minden szinten.</a:t>
            </a:r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E14905D5-C0B5-2795-99AC-1F54BC425D07}"/>
              </a:ext>
            </a:extLst>
          </p:cNvPr>
          <p:cNvSpPr/>
          <p:nvPr/>
        </p:nvSpPr>
        <p:spPr>
          <a:xfrm>
            <a:off x="7239698" y="2011680"/>
            <a:ext cx="4538445" cy="4114800"/>
          </a:xfrm>
          <a:custGeom>
            <a:avLst/>
            <a:gdLst/>
            <a:ahLst/>
            <a:cxnLst/>
            <a:rect l="l" t="t" r="r" b="b"/>
            <a:pathLst>
              <a:path w="4971908" h="4971908">
                <a:moveTo>
                  <a:pt x="0" y="0"/>
                </a:moveTo>
                <a:lnTo>
                  <a:pt x="4971907" y="0"/>
                </a:lnTo>
                <a:lnTo>
                  <a:pt x="4971907" y="4971908"/>
                </a:lnTo>
                <a:lnTo>
                  <a:pt x="0" y="497190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hu-H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7EE91B2-5A94-6F93-2BED-3CE90BAC0D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76169"/>
            <a:ext cx="8596668" cy="1754231"/>
          </a:xfrm>
        </p:spPr>
        <p:txBody>
          <a:bodyPr/>
          <a:lstStyle/>
          <a:p>
            <a:r>
              <a:rPr lang="hu-HU" dirty="0"/>
              <a:t>Ki lehet nevelőszülő?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1C8C2E0-ADC1-DAEA-874A-808738BD99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892" y="880844"/>
            <a:ext cx="10796631" cy="5016617"/>
          </a:xfrm>
        </p:spPr>
        <p:txBody>
          <a:bodyPr>
            <a:no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hu-HU" sz="1600" b="0" i="0" dirty="0">
                <a:solidFill>
                  <a:srgbClr val="163D28"/>
                </a:solidFill>
                <a:effectLst/>
                <a:latin typeface="Arial" panose="020B0604020202020204" pitchFamily="34" charset="0"/>
              </a:rPr>
              <a:t>Betöltötte 24. életévét.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hu-HU" sz="1600" b="0" i="0" dirty="0">
                <a:solidFill>
                  <a:srgbClr val="163D28"/>
                </a:solidFill>
                <a:effectLst/>
                <a:latin typeface="Arial" panose="020B0604020202020204" pitchFamily="34" charset="0"/>
              </a:rPr>
              <a:t>Nem áll cselekvőképességet érintő gondnokság vagy támogatott döntéshozatal hatálya alatt.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hu-HU" sz="1600" b="0" i="0" dirty="0">
                <a:solidFill>
                  <a:srgbClr val="163D28"/>
                </a:solidFill>
                <a:effectLst/>
                <a:latin typeface="Arial" panose="020B0604020202020204" pitchFamily="34" charset="0"/>
              </a:rPr>
              <a:t>Büntetlen előéletű, és rendelkezik a Gyvt. 10/A. § szerinti speciális erkölcsi bizonyítvánnyal.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hu-HU" sz="1600" b="0" i="0" dirty="0">
                <a:solidFill>
                  <a:srgbClr val="163D28"/>
                </a:solidFill>
                <a:effectLst/>
                <a:latin typeface="Arial" panose="020B0604020202020204" pitchFamily="34" charset="0"/>
              </a:rPr>
              <a:t>A gondozásába helyezett gyermeknél legalább 18, de legfeljebb 50 évvel idősebb.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hu-HU" sz="1600" b="0" i="0" dirty="0">
                <a:solidFill>
                  <a:srgbClr val="163D28"/>
                </a:solidFill>
                <a:effectLst/>
                <a:latin typeface="Arial" panose="020B0604020202020204" pitchFamily="34" charset="0"/>
              </a:rPr>
              <a:t>Személyisége, egészségi állapota és körülményei alapján alkalmas a gyermek kiegyensúlyozott fejlődésének biztosítására, a családba való visszakerülésének vagy örökbefogadásának támogatására, valamint a gyermek, fiatal felnőtt életkori szükségleteiből adódó feladatok ellátására.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hu-HU" sz="1600" b="0" i="0" dirty="0">
                <a:solidFill>
                  <a:srgbClr val="163D28"/>
                </a:solidFill>
                <a:effectLst/>
                <a:latin typeface="Arial" panose="020B0604020202020204" pitchFamily="34" charset="0"/>
              </a:rPr>
              <a:t>Fizikailag és pszichésen alkalmas a jelentkező, valamint a vele egy háztartásban élő nagykorú hozzátartozók is.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hu-HU" sz="1600" b="0" i="0" dirty="0">
                <a:solidFill>
                  <a:srgbClr val="163D28"/>
                </a:solidFill>
                <a:effectLst/>
                <a:latin typeface="Arial" panose="020B0604020202020204" pitchFamily="34" charset="0"/>
              </a:rPr>
              <a:t>Házastársa vagy élettársa hozzájárul a nevelőszülői tevékenység folytatásához.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hu-HU" sz="1600" b="0" i="0" dirty="0">
                <a:solidFill>
                  <a:srgbClr val="163D28"/>
                </a:solidFill>
                <a:effectLst/>
                <a:latin typeface="Arial" panose="020B0604020202020204" pitchFamily="34" charset="0"/>
              </a:rPr>
              <a:t>Otthona és környezete megfelelő a gyermekek fogadására: gyermekenként legalább 6 m² alapterületű szoba áll rendelkezésre.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hu-HU" sz="1600" b="0" i="0" dirty="0">
                <a:solidFill>
                  <a:srgbClr val="163D28"/>
                </a:solidFill>
                <a:effectLst/>
                <a:latin typeface="Arial" panose="020B0604020202020204" pitchFamily="34" charset="0"/>
              </a:rPr>
              <a:t>Megfelel a képesítési előírásoknak, azaz részt vett és sikeresen elvégezte a 60 órás nevelőszülői felkészítő tanfolyamot, tanúsítványt szerez vagy már rendelkezik OKJ-s nevelőszülő szakképesítéssel, illetve KOP képzésben szerzett oklevéllel.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hu-HU" sz="1600" b="0" i="0" dirty="0">
                <a:solidFill>
                  <a:srgbClr val="163D28"/>
                </a:solidFill>
                <a:effectLst/>
                <a:latin typeface="Arial" panose="020B0604020202020204" pitchFamily="34" charset="0"/>
              </a:rPr>
              <a:t>Kifogástalan az életvitele (Nemzeti Védelmi Szolgálat vizsgálja),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hu-HU" sz="1600" b="0" i="0" dirty="0">
                <a:solidFill>
                  <a:srgbClr val="163D28"/>
                </a:solidFill>
                <a:effectLst/>
                <a:latin typeface="Arial" panose="020B0604020202020204" pitchFamily="34" charset="0"/>
              </a:rPr>
              <a:t>Pszichológiai alkalmassági vizsgálaton alkalmasnak minősül (Minisztérium végzi).</a:t>
            </a:r>
          </a:p>
        </p:txBody>
      </p:sp>
    </p:spTree>
    <p:extLst>
      <p:ext uri="{BB962C8B-B14F-4D97-AF65-F5344CB8AC3E}">
        <p14:creationId xmlns:p14="http://schemas.microsoft.com/office/powerpoint/2010/main" val="28745793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CB75569-8FFA-9122-47D8-97F07DA790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207038"/>
          </a:xfrm>
        </p:spPr>
        <p:txBody>
          <a:bodyPr>
            <a:normAutofit fontScale="90000"/>
          </a:bodyPr>
          <a:lstStyle/>
          <a:p>
            <a:endParaRPr lang="hu-HU" dirty="0"/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321F870-72BB-089F-927B-3CC1422703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17739"/>
            <a:ext cx="8596668" cy="4623623"/>
          </a:xfrm>
        </p:spPr>
        <p:txBody>
          <a:bodyPr>
            <a:normAutofit/>
          </a:bodyPr>
          <a:lstStyle/>
          <a:p>
            <a:pPr algn="l"/>
            <a:r>
              <a:rPr lang="hu-HU" sz="21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Amit kínálunk:</a:t>
            </a:r>
            <a:endParaRPr lang="hu-HU" sz="21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hu-HU" sz="21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Stabil, megbízható háttér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hu-HU" sz="21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Biztos, kiszámítható munkalehetőség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hu-HU" sz="21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Főállás mellett is végezhető szolgálat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hu-HU" sz="21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Anyagi megbecsülés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hu-HU" sz="21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Folyamatos szakmai és lelki támogatás</a:t>
            </a:r>
          </a:p>
          <a:p>
            <a:pPr algn="l"/>
            <a:r>
              <a:rPr lang="hu-HU" sz="21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Amit kérünk:</a:t>
            </a:r>
            <a:endParaRPr lang="hu-HU" sz="21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hu-HU" sz="21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Nyitott, szeretetteljes otthon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hu-HU" sz="21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Stabil, biztonságos családi háttér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hu-HU" sz="21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Elhivatottság és türelem</a:t>
            </a:r>
          </a:p>
          <a:p>
            <a:endParaRPr lang="hu-HU" dirty="0"/>
          </a:p>
        </p:txBody>
      </p:sp>
      <p:pic>
        <p:nvPicPr>
          <p:cNvPr id="7170" name="Picture 2" descr="Nem érhető el leírás a fényképhez.">
            <a:extLst>
              <a:ext uri="{FF2B5EF4-FFF2-40B4-BE49-F238E27FC236}">
                <a16:creationId xmlns:a16="http://schemas.microsoft.com/office/drawing/2014/main" id="{CF3B4F80-BD83-8D46-68F7-FA15A019AC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8054" y="1073791"/>
            <a:ext cx="4473010" cy="5591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81551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0C70148-58E9-B0FF-1E29-D1FAE43090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/>
              <a:t>Nevelőszülők feladatai: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02C426C-6613-680B-0D72-26258B4F99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68073"/>
            <a:ext cx="7644545" cy="4573289"/>
          </a:xfrm>
        </p:spPr>
        <p:txBody>
          <a:bodyPr>
            <a:normAutofit fontScale="40000" lnSpcReduction="20000"/>
          </a:bodyPr>
          <a:lstStyle/>
          <a:p>
            <a:pPr algn="l"/>
            <a:r>
              <a:rPr lang="hu-HU" sz="38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nevelőszülők különleges hivatást töltenek be</a:t>
            </a:r>
            <a:r>
              <a:rPr lang="hu-HU" sz="3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A legelesettebb, legnagyobb szükségben lévő gyermekeknek nyújtanak otthont, biztonságot és szeretetet. Feladatuk nem csupán a mindennapi gondozás, hanem egy olyan családi környezet megteremtése, ahol a gyermekek megtapasztalhatják az elfogadást, a törődést és a fejlődés lehetőségét.</a:t>
            </a:r>
          </a:p>
          <a:p>
            <a:pPr algn="l"/>
            <a:r>
              <a:rPr lang="hu-HU" sz="38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Szeretetteljes gondozás:</a:t>
            </a:r>
            <a:r>
              <a:rPr lang="hu-HU" sz="3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A nevelőszülők odafigyeléssel, türelemmel és szeretettel kísérik a gyermekek mindennapjait, segítve őket abban, hogy biztonságban érezzék magukat.</a:t>
            </a:r>
          </a:p>
          <a:p>
            <a:pPr algn="l"/>
            <a:r>
              <a:rPr lang="hu-HU" sz="38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Családi környezet biztosítása</a:t>
            </a:r>
            <a:r>
              <a:rPr lang="hu-HU" sz="3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Olyan otthont teremtenek, ahol a gyermekek megtapasztalhatják a családi élet örömeit, a közösséghez tartozás élményét.</a:t>
            </a:r>
          </a:p>
          <a:p>
            <a:pPr algn="l"/>
            <a:r>
              <a:rPr lang="hu-HU" sz="38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Társadalomba való beilleszkedés segítése:</a:t>
            </a:r>
            <a:r>
              <a:rPr lang="hu-HU" sz="3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A nevelőszülők támogatják a gyermekeket abban, hogy megtalálják helyüket az iskolában, a kortárscsoportban és a tágabb közösségben, elősegítve ezzel a társadalmi integrációt.</a:t>
            </a:r>
          </a:p>
          <a:p>
            <a:pPr algn="l"/>
            <a:r>
              <a:rPr lang="hu-HU" sz="38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Életre való felkészítés</a:t>
            </a:r>
            <a:r>
              <a:rPr lang="hu-HU" sz="3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A mindennapi nevelés során értékeket, mintákat és készségeket adnak át, amelyek segítik a gyermekeket abban, hogy önálló, felelős felnőtté váljanak.</a:t>
            </a:r>
          </a:p>
          <a:p>
            <a:pPr algn="l"/>
            <a:r>
              <a:rPr lang="hu-HU" sz="3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nevelőszülők munkája egyszerre szolgálat és ajándék:</a:t>
            </a:r>
            <a:r>
              <a:rPr lang="hu-HU" sz="3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Hozzájárulnak ahhoz, hogy a gyermekek múltjuk nehézségei ellenére szeretetteljes jövőt építhessenek, és megtapasztalják, hogy van helyük és értékük a világban.</a:t>
            </a:r>
          </a:p>
          <a:p>
            <a:endParaRPr lang="hu-HU" dirty="0"/>
          </a:p>
        </p:txBody>
      </p:sp>
      <p:pic>
        <p:nvPicPr>
          <p:cNvPr id="8194" name="Picture 2" descr="Nem érhető el leírás a fényképhez.">
            <a:extLst>
              <a:ext uri="{FF2B5EF4-FFF2-40B4-BE49-F238E27FC236}">
                <a16:creationId xmlns:a16="http://schemas.microsoft.com/office/drawing/2014/main" id="{69A0C88B-E6B5-63DB-7CD1-F811F357F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2667699"/>
            <a:ext cx="3063657" cy="3829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49330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EAC67E2-E715-B091-1DA0-AB3ADD2CE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/>
              <a:t>Út a jelentkezéstől a szolgálat megkezdéséig: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A5388D8C-221A-9E84-9DD3-3877F89D37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930401"/>
            <a:ext cx="8139495" cy="4110962"/>
          </a:xfrm>
        </p:spPr>
        <p:txBody>
          <a:bodyPr>
            <a:normAutofit fontScale="62500" lnSpcReduction="20000"/>
          </a:bodyPr>
          <a:lstStyle/>
          <a:p>
            <a:pPr algn="l">
              <a:buFont typeface="+mj-lt"/>
              <a:buAutoNum type="arabicPeriod"/>
            </a:pPr>
            <a:r>
              <a:rPr lang="hu-HU" sz="2900" b="0" i="0" dirty="0">
                <a:solidFill>
                  <a:srgbClr val="163D28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Jelentkezését (telefonon, emailben, online felületünkön) követően munkatársunk felveszi Önnel a kapcsolatot és részletes tájékoztatást ad a nevelőszülővé válás teljes folyamatáról.</a:t>
            </a:r>
          </a:p>
          <a:p>
            <a:pPr algn="l">
              <a:buFont typeface="+mj-lt"/>
              <a:buAutoNum type="arabicPeriod"/>
            </a:pPr>
            <a:r>
              <a:rPr lang="hu-HU" sz="2900" b="0" i="0" dirty="0">
                <a:solidFill>
                  <a:srgbClr val="163D28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Munkatársaink személyes elbeszélgetésre hívják Önt, ahol megerősítheti jelentkezési szándékát.</a:t>
            </a:r>
          </a:p>
          <a:p>
            <a:pPr algn="l">
              <a:buFont typeface="+mj-lt"/>
              <a:buAutoNum type="arabicPeriod"/>
            </a:pPr>
            <a:r>
              <a:rPr lang="hu-HU" sz="2900" b="0" i="0" dirty="0">
                <a:solidFill>
                  <a:srgbClr val="163D28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kifogástalan életvitel ellenőrzését lefolytatja az erre kijelölt hatóság (NVSZ).</a:t>
            </a:r>
          </a:p>
          <a:p>
            <a:pPr algn="l">
              <a:buFont typeface="+mj-lt"/>
              <a:buAutoNum type="arabicPeriod"/>
            </a:pPr>
            <a:r>
              <a:rPr lang="hu-HU" sz="2900" b="0" i="0" dirty="0">
                <a:solidFill>
                  <a:srgbClr val="163D28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Kiválasztási és Alkalmasságvizsgálati Főosztály pszichológiai alkalmasságvizsgálatán részvétel.</a:t>
            </a:r>
          </a:p>
          <a:p>
            <a:pPr algn="l">
              <a:buFont typeface="+mj-lt"/>
              <a:buAutoNum type="arabicPeriod"/>
            </a:pPr>
            <a:r>
              <a:rPr lang="hu-HU" sz="2900" b="0" i="0" dirty="0">
                <a:solidFill>
                  <a:srgbClr val="163D28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További feltételek meglétének ellenőrzése, szükséges nyilatkozatok és dokumentumok beszerzése (környezettanulmány készítése, orvosi igazolás beszerzése, hatósági erkölcsi bizonyítvány beszerzése stb.).</a:t>
            </a:r>
          </a:p>
          <a:p>
            <a:pPr algn="l">
              <a:buFont typeface="+mj-lt"/>
              <a:buAutoNum type="arabicPeriod"/>
            </a:pPr>
            <a:r>
              <a:rPr lang="hu-HU" sz="2900" b="0" i="0" dirty="0">
                <a:solidFill>
                  <a:srgbClr val="163D28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Tanfolyam elvégzése.</a:t>
            </a:r>
          </a:p>
          <a:p>
            <a:pPr algn="l">
              <a:buFont typeface="+mj-lt"/>
              <a:buAutoNum type="arabicPeriod"/>
            </a:pPr>
            <a:r>
              <a:rPr lang="hu-HU" sz="2900" b="0" i="0" dirty="0">
                <a:solidFill>
                  <a:srgbClr val="163D28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Szolgáltatói nyilvántartásba bejegyzés.</a:t>
            </a:r>
          </a:p>
          <a:p>
            <a:endParaRPr lang="hu-HU" dirty="0"/>
          </a:p>
        </p:txBody>
      </p:sp>
      <p:pic>
        <p:nvPicPr>
          <p:cNvPr id="9218" name="Picture 2" descr="Nem érhető el leírás a fényképhez.">
            <a:extLst>
              <a:ext uri="{FF2B5EF4-FFF2-40B4-BE49-F238E27FC236}">
                <a16:creationId xmlns:a16="http://schemas.microsoft.com/office/drawing/2014/main" id="{8FFD0B6A-F7CD-475F-6E94-DD646EB698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234" y="2976097"/>
            <a:ext cx="2520053" cy="3150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08072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94BF110-1B85-98EE-B66C-F3F54F7624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Nevelőszülőknek adott juttatások:</a:t>
            </a:r>
          </a:p>
        </p:txBody>
      </p:sp>
      <p:graphicFrame>
        <p:nvGraphicFramePr>
          <p:cNvPr id="4" name="Tartalom helye 3">
            <a:extLst>
              <a:ext uri="{FF2B5EF4-FFF2-40B4-BE49-F238E27FC236}">
                <a16:creationId xmlns:a16="http://schemas.microsoft.com/office/drawing/2014/main" id="{B6D36F9C-81EA-F79F-3D91-EA9A02B009E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3231120"/>
              </p:ext>
            </p:extLst>
          </p:nvPr>
        </p:nvGraphicFramePr>
        <p:xfrm>
          <a:off x="473013" y="1702965"/>
          <a:ext cx="8596311" cy="470083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43884">
                  <a:extLst>
                    <a:ext uri="{9D8B030D-6E8A-4147-A177-3AD203B41FA5}">
                      <a16:colId xmlns:a16="http://schemas.microsoft.com/office/drawing/2014/main" val="1763862294"/>
                    </a:ext>
                  </a:extLst>
                </a:gridCol>
                <a:gridCol w="3129093">
                  <a:extLst>
                    <a:ext uri="{9D8B030D-6E8A-4147-A177-3AD203B41FA5}">
                      <a16:colId xmlns:a16="http://schemas.microsoft.com/office/drawing/2014/main" val="84075595"/>
                    </a:ext>
                  </a:extLst>
                </a:gridCol>
                <a:gridCol w="4123334">
                  <a:extLst>
                    <a:ext uri="{9D8B030D-6E8A-4147-A177-3AD203B41FA5}">
                      <a16:colId xmlns:a16="http://schemas.microsoft.com/office/drawing/2014/main" val="950055033"/>
                    </a:ext>
                  </a:extLst>
                </a:gridCol>
              </a:tblGrid>
              <a:tr h="6268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hu-HU" sz="1200" kern="0" dirty="0">
                          <a:effectLst/>
                        </a:rPr>
                        <a:t>Jogosultsági jogcím</a:t>
                      </a:r>
                      <a:endParaRPr lang="hu-HU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hu-HU" sz="1200" kern="0" dirty="0">
                          <a:effectLst/>
                        </a:rPr>
                        <a:t>Elszámolás alapja</a:t>
                      </a:r>
                      <a:endParaRPr lang="hu-HU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hu-HU" sz="1200" kern="0" dirty="0">
                          <a:effectLst/>
                        </a:rPr>
                        <a:t>Bruttó összeg (2026)</a:t>
                      </a:r>
                      <a:endParaRPr lang="hu-HU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841840561"/>
                  </a:ext>
                </a:extLst>
              </a:tr>
              <a:tr h="8617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hu-HU" sz="1200" kern="0" dirty="0">
                          <a:effectLst/>
                        </a:rPr>
                        <a:t>Gyermek nélkül számolt díj</a:t>
                      </a:r>
                      <a:endParaRPr lang="hu-HU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hu-HU" sz="1200" kern="0" dirty="0">
                          <a:effectLst/>
                        </a:rPr>
                        <a:t>Alapdíj gyermek nélkül (minimálbér 60%-a)</a:t>
                      </a:r>
                      <a:endParaRPr lang="hu-HU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hu-HU" sz="1200" kern="0" dirty="0">
                          <a:effectLst/>
                        </a:rPr>
                        <a:t>bruttó 193.680 Ft / hó </a:t>
                      </a:r>
                      <a:endParaRPr lang="hu-HU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352029137"/>
                  </a:ext>
                </a:extLst>
              </a:tr>
              <a:tr h="8617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hu-HU" sz="1200" kern="0" dirty="0">
                          <a:effectLst/>
                        </a:rPr>
                        <a:t>Gyermek kihelyezését követően</a:t>
                      </a:r>
                      <a:endParaRPr lang="hu-HU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hu-HU" sz="1200" kern="0" dirty="0">
                          <a:effectLst/>
                        </a:rPr>
                        <a:t>1 gyermek esetén (minimálbér 100%-a)</a:t>
                      </a:r>
                      <a:endParaRPr lang="hu-HU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hu-HU" sz="1200" kern="0" dirty="0">
                          <a:effectLst/>
                        </a:rPr>
                        <a:t>bruttó 322.800 Ft / hó </a:t>
                      </a:r>
                      <a:endParaRPr lang="hu-HU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051933963"/>
                  </a:ext>
                </a:extLst>
              </a:tr>
              <a:tr h="8617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hu-HU" sz="1200" kern="0" dirty="0">
                          <a:effectLst/>
                        </a:rPr>
                        <a:t>Gyermek kihelyezését követően</a:t>
                      </a:r>
                      <a:endParaRPr lang="hu-HU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hu-HU" sz="1200" kern="0" dirty="0">
                          <a:effectLst/>
                        </a:rPr>
                        <a:t>2 gyermek esetén (minimálbér 140%-a)</a:t>
                      </a:r>
                      <a:endParaRPr lang="hu-HU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hu-HU" sz="1200" kern="0" dirty="0">
                          <a:effectLst/>
                        </a:rPr>
                        <a:t>bruttó 451.920 Ft / hó </a:t>
                      </a:r>
                      <a:endParaRPr lang="hu-HU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962436195"/>
                  </a:ext>
                </a:extLst>
              </a:tr>
              <a:tr h="8617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hu-HU" sz="1200" kern="0" dirty="0">
                          <a:effectLst/>
                        </a:rPr>
                        <a:t>Gyermek kihelyezését követően</a:t>
                      </a:r>
                      <a:endParaRPr lang="hu-HU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hu-HU" sz="1200" kern="0" dirty="0">
                          <a:effectLst/>
                        </a:rPr>
                        <a:t>3 vagy több gyermek esetén (minimálbér 60%/gyermek)</a:t>
                      </a:r>
                      <a:endParaRPr lang="hu-HU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hu-HU" sz="1200" kern="0" dirty="0">
                          <a:effectLst/>
                        </a:rPr>
                        <a:t>bruttó 193.680 Ft / hó / ellátottanként </a:t>
                      </a:r>
                      <a:endParaRPr lang="hu-HU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1980948631"/>
                  </a:ext>
                </a:extLst>
              </a:tr>
              <a:tr h="6268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hu-HU" sz="1200" kern="0" dirty="0">
                          <a:effectLst/>
                        </a:rPr>
                        <a:t>Többletdíj</a:t>
                      </a:r>
                      <a:endParaRPr lang="hu-HU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hu-HU" sz="1200" kern="0" dirty="0">
                          <a:effectLst/>
                        </a:rPr>
                        <a:t>Különleges szükségletű gyermek után (minimálbér 15%-a)</a:t>
                      </a:r>
                      <a:endParaRPr lang="hu-HU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hu-HU" sz="1200" kern="0" dirty="0">
                          <a:effectLst/>
                        </a:rPr>
                        <a:t>bruttó 48.420 Ft / hó / különleges szükségletű gyermek </a:t>
                      </a:r>
                      <a:endParaRPr lang="hu-HU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1706745235"/>
                  </a:ext>
                </a:extLst>
              </a:tr>
            </a:tbl>
          </a:graphicData>
        </a:graphic>
      </p:graphicFrame>
      <p:pic>
        <p:nvPicPr>
          <p:cNvPr id="10242" name="Picture 2" descr="Nem érhető el leírás a fényképhez.">
            <a:extLst>
              <a:ext uri="{FF2B5EF4-FFF2-40B4-BE49-F238E27FC236}">
                <a16:creationId xmlns:a16="http://schemas.microsoft.com/office/drawing/2014/main" id="{6D6C68C9-9B68-A2D4-38FB-95A4407CE1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5003" y="260058"/>
            <a:ext cx="2937099" cy="3668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65679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DE5FCB2B-3170-7391-2411-270BE04BBA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352338"/>
            <a:ext cx="8596668" cy="6165907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hu-HU" sz="1600" kern="0" dirty="0">
                <a:solidFill>
                  <a:srgbClr val="1F1F1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NEVELÉSI ELLÁTMÁNY (2026. ÉVBEN)</a:t>
            </a:r>
            <a:endParaRPr lang="hu-HU" sz="16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hu-HU" sz="1600" kern="0" dirty="0">
                <a:solidFill>
                  <a:srgbClr val="1F1F1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nevelőszülőt az ideiglenes hatállyal elhelyezett és a nevelésbe vett gyermek, valamint az utógondozói ellátásban részesülő fiatal felnőtt ellátására Nevelési ellátmány illeti meg, melynek összegét a mindenkori költségvetési törvény szabályozza. </a:t>
            </a:r>
            <a:endParaRPr lang="hu-HU" sz="1600" kern="100" dirty="0">
              <a:solidFill>
                <a:srgbClr val="1F1F1F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hu-HU" sz="1600" kern="0" dirty="0">
                <a:solidFill>
                  <a:srgbClr val="1F1F1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nevelőszülő a nevelési ellátmányt a gyermek teljes körű, a fiatal felnőtt szükség szerinti ellátására köteles fordítani a családi pótlékkal együtt. </a:t>
            </a:r>
            <a:endParaRPr lang="hu-HU" sz="1600" kern="100" dirty="0">
              <a:solidFill>
                <a:srgbClr val="1F1F1F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hu-HU" sz="1600" kern="0" dirty="0">
                <a:solidFill>
                  <a:srgbClr val="1F1F1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NEVELÉSI ELLÁTMÁNY ÖSSZEGEI</a:t>
            </a:r>
            <a:endParaRPr lang="hu-HU" sz="16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hu-HU" sz="1600" kern="0" dirty="0">
                <a:solidFill>
                  <a:srgbClr val="1F1F1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64.124 Ft / hó / ellátott - 80.158 Ft / hó / ellátott</a:t>
            </a:r>
            <a:endParaRPr lang="hu-HU" sz="1600" kern="100" dirty="0">
              <a:solidFill>
                <a:srgbClr val="1F1F1F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hu-HU" sz="1600" kern="0" dirty="0">
                <a:solidFill>
                  <a:srgbClr val="1F1F1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NEVELÉSI ELLÁTMÁNYHOZ NYÚJTOTT 2026. ÉVI HOZZÁJÁRULÁS</a:t>
            </a:r>
            <a:endParaRPr lang="hu-HU" sz="16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hu-HU" sz="1600" kern="0" dirty="0">
                <a:solidFill>
                  <a:srgbClr val="1F1F1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költségvetés a nevelési ellátmányhoz hozzájárulást biztosít. </a:t>
            </a:r>
            <a:endParaRPr lang="hu-HU" sz="1600" kern="100" dirty="0">
              <a:solidFill>
                <a:srgbClr val="1F1F1F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hu-HU" sz="1600" kern="0" dirty="0">
                <a:solidFill>
                  <a:srgbClr val="1F1F1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KIEGÉSZÍTŐ ÖSSZEGEK</a:t>
            </a:r>
            <a:endParaRPr lang="hu-HU" sz="16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hu-HU" sz="1600" kern="0" dirty="0">
                <a:solidFill>
                  <a:srgbClr val="1F1F1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Életkortól függően:8.958 Ft / hó / ellátott - 14.088 Ft / hó / ellátott</a:t>
            </a:r>
            <a:endParaRPr lang="hu-HU" sz="1600" kern="100" dirty="0">
              <a:solidFill>
                <a:srgbClr val="1F1F1F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hu-HU" sz="1600" dirty="0">
                <a:latin typeface="Arial" panose="020B0604020202020204" pitchFamily="34" charset="0"/>
              </a:rPr>
              <a:t>Egyéb: egyszeri vagy rendszeres juttatások</a:t>
            </a:r>
          </a:p>
        </p:txBody>
      </p:sp>
    </p:spTree>
    <p:extLst>
      <p:ext uri="{BB962C8B-B14F-4D97-AF65-F5344CB8AC3E}">
        <p14:creationId xmlns:p14="http://schemas.microsoft.com/office/powerpoint/2010/main" val="18438574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FB02B00D-0011-4119-A63A-A339A930EDB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3444" y="847288"/>
            <a:ext cx="3757532" cy="5194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Kép 4">
            <a:extLst>
              <a:ext uri="{FF2B5EF4-FFF2-40B4-BE49-F238E27FC236}">
                <a16:creationId xmlns:a16="http://schemas.microsoft.com/office/drawing/2014/main" id="{2757A63C-A747-DA44-A9B7-185F1B4CBE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49473" y="4648882"/>
            <a:ext cx="2104172" cy="2005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62809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C36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011680"/>
            <a:ext cx="10362895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3600" b="1" i="1">
                <a:solidFill>
                  <a:srgbClr val="FFFFFF"/>
                </a:solidFill>
              </a:defRPr>
            </a:pPr>
            <a:r>
              <a:rPr dirty="0"/>
              <a:t>„Nem csupán gyermekeket nevelünk.</a:t>
            </a:r>
            <a:br>
              <a:rPr dirty="0"/>
            </a:br>
            <a:r>
              <a:rPr dirty="0"/>
              <a:t>Életeket formálunk.</a:t>
            </a:r>
            <a:br>
              <a:rPr dirty="0"/>
            </a:br>
            <a:r>
              <a:rPr dirty="0"/>
              <a:t>Közösséget építünk.”</a:t>
            </a:r>
          </a:p>
          <a:p>
            <a:endParaRPr lang="hu-HU" dirty="0"/>
          </a:p>
          <a:p>
            <a:endParaRPr lang="hu-HU" dirty="0"/>
          </a:p>
          <a:p>
            <a:br>
              <a:rPr dirty="0"/>
            </a:br>
            <a:r>
              <a:rPr lang="hu-HU" dirty="0"/>
              <a:t>								</a:t>
            </a:r>
            <a:r>
              <a:rPr dirty="0">
                <a:solidFill>
                  <a:schemeClr val="bg1"/>
                </a:solidFill>
              </a:rPr>
              <a:t>Köszön</a:t>
            </a:r>
            <a:r>
              <a:rPr lang="hu-HU" dirty="0">
                <a:solidFill>
                  <a:schemeClr val="bg1"/>
                </a:solidFill>
              </a:rPr>
              <a:t>jük </a:t>
            </a:r>
            <a:r>
              <a:rPr dirty="0">
                <a:solidFill>
                  <a:schemeClr val="bg1"/>
                </a:solidFill>
              </a:rPr>
              <a:t>a megtisztelő figyelmet!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imenzió">
  <a:themeElements>
    <a:clrScheme name="Dimenzió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Dimenzió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menzió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6684</TotalTime>
  <Words>1640</Words>
  <Application>Microsoft Office PowerPoint</Application>
  <PresentationFormat>Szélesvásznú</PresentationFormat>
  <Paragraphs>179</Paragraphs>
  <Slides>30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5</vt:i4>
      </vt:variant>
      <vt:variant>
        <vt:lpstr>Téma</vt:lpstr>
      </vt:variant>
      <vt:variant>
        <vt:i4>1</vt:i4>
      </vt:variant>
      <vt:variant>
        <vt:lpstr>Diacímek</vt:lpstr>
      </vt:variant>
      <vt:variant>
        <vt:i4>30</vt:i4>
      </vt:variant>
    </vt:vector>
  </HeadingPairs>
  <TitlesOfParts>
    <vt:vector size="36" baseType="lpstr">
      <vt:lpstr>Aptos</vt:lpstr>
      <vt:lpstr>Arial</vt:lpstr>
      <vt:lpstr>Symbol</vt:lpstr>
      <vt:lpstr>Trebuchet MS</vt:lpstr>
      <vt:lpstr>Wingdings 3</vt:lpstr>
      <vt:lpstr>Dimenzió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Ki lehet nevelőszülő?</vt:lpstr>
      <vt:lpstr>PowerPoint-bemutató</vt:lpstr>
      <vt:lpstr>Nevelőszülők feladatai:</vt:lpstr>
      <vt:lpstr>Út a jelentkezéstől a szolgálat megkezdéséig:</vt:lpstr>
      <vt:lpstr>Nevelőszülőknek adott juttatások:</vt:lpstr>
      <vt:lpstr>PowerPoint-bemutató</vt:lpstr>
      <vt:lpstr>PowerPoint-bemutató</vt:lpstr>
      <vt:lpstr>PowerPoint-bemutató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zsuzsa</dc:creator>
  <cp:keywords/>
  <dc:description>generated using python-pptx</dc:description>
  <cp:lastModifiedBy>RSZ</cp:lastModifiedBy>
  <cp:revision>19</cp:revision>
  <dcterms:created xsi:type="dcterms:W3CDTF">2013-01-27T09:14:16Z</dcterms:created>
  <dcterms:modified xsi:type="dcterms:W3CDTF">2026-08-26T14:24:57Z</dcterms:modified>
  <cp:category/>
</cp:coreProperties>
</file>