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custom-properties+xml" PartName="/docProps/custom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custom-properties" Target="docProps/custom.xml"/><Relationship Id="rId2" Type="http://schemas.openxmlformats.org/package/2006/relationships/metadata/core-properties" Target="docProps/core.xml"/><Relationship Id="rId3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{2D200454-40CA-4A62-9FC3-DE9A4176ACB9}">
      <p15:notesGuideLst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notesGuideLst>
    </p:ext>
    <p:ext uri="GoogleSlidesCustomDataVersion2">
      <go:slidesCustomData xmlns:go="http://customooxmlschemas.google.com/" r:id="rId12" roundtripDataSignature="AMtx7miZRmPqr+kxuh5Lh9HblIzQis1z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pos="2880" orient="horz"/>
        <p:guide pos="2160"/>
      </p:guideLst>
    </p:cSldViewPr>
  </p:notes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customschemas.google.com/relationships/presentationmetadata" Target="meta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FFFFF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12" type="sldNum"/>
          </p:nvPr>
        </p:nvSpPr>
        <p:spPr>
          <a:xfrm>
            <a:off x="3884612" y="8685212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  <p:sp>
        <p:nvSpPr>
          <p:cNvPr id="4" name="Google Shape;4;n"/>
          <p:cNvSpPr/>
          <p:nvPr/>
        </p:nvSpPr>
        <p:spPr>
          <a:xfrm>
            <a:off x="0" y="0"/>
            <a:ext cx="6858000" cy="9144000"/>
          </a:xfrm>
          <a:prstGeom prst="roundRect">
            <a:avLst>
              <a:gd fmla="val 5" name="adj"/>
            </a:avLst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" name="Google Shape;5;n"/>
          <p:cNvSpPr/>
          <p:nvPr/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Google Shape;6;n"/>
          <p:cNvSpPr/>
          <p:nvPr/>
        </p:nvSpPr>
        <p:spPr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" name="Google Shape;7;n"/>
          <p:cNvSpPr/>
          <p:nvPr>
            <p:ph idx="2" type="sldImg"/>
          </p:nvPr>
        </p:nvSpPr>
        <p:spPr>
          <a:xfrm>
            <a:off x="1143000" y="685800"/>
            <a:ext cx="4570412" cy="3427412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8" name="Google Shape;8;n"/>
          <p:cNvSpPr txBox="1"/>
          <p:nvPr>
            <p:ph idx="1" type="body"/>
          </p:nvPr>
        </p:nvSpPr>
        <p:spPr>
          <a:xfrm>
            <a:off x="685800" y="4343400"/>
            <a:ext cx="5484812" cy="411321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/>
            </a:lvl9pPr>
          </a:lstStyle>
          <a:p/>
        </p:txBody>
      </p:sp>
      <p:sp>
        <p:nvSpPr>
          <p:cNvPr id="9" name="Google Shape;9;n"/>
          <p:cNvSpPr/>
          <p:nvPr/>
        </p:nvSpPr>
        <p:spPr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" name="Google Shape;10;n"/>
          <p:cNvSpPr txBox="1"/>
          <p:nvPr>
            <p:ph idx="3" type="sldNum"/>
          </p:nvPr>
        </p:nvSpPr>
        <p:spPr>
          <a:xfrm>
            <a:off x="3884612" y="8685212"/>
            <a:ext cx="2970212" cy="455612"/>
          </a:xfrm>
          <a:prstGeom prst="rect">
            <a:avLst/>
          </a:prstGeom>
          <a:noFill/>
          <a:ln>
            <a:noFill/>
          </a:ln>
        </p:spPr>
        <p:txBody>
          <a:bodyPr anchorCtr="0" anchor="b" bIns="46800" lIns="90000" spcFirstLastPara="1" rIns="90000" wrap="square" tIns="468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23" name="Google Shape;2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30" name="Google Shape;3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63" name="Google Shape;63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94" name="Google Shape;9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05" name="Google Shape;105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FFFFFF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</p:sp>
      <p:sp>
        <p:nvSpPr>
          <p:cNvPr id="113" name="Google Shape;11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/>
          <p:nvPr>
            <p:ph idx="10" type="dt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9" name="Google Shape;19;p8"/>
          <p:cNvSpPr txBox="1"/>
          <p:nvPr>
            <p:ph idx="11" type="ftr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20" name="Google Shape;20;p8"/>
          <p:cNvSpPr txBox="1"/>
          <p:nvPr>
            <p:ph idx="12" type="sldNum"/>
          </p:nvPr>
        </p:nvSpPr>
        <p:spPr>
          <a:xfrm>
            <a:off x="6553200" y="6245225"/>
            <a:ext cx="213201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indent="0" lvl="1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2pPr>
            <a:lvl3pPr indent="0" lvl="2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3pPr>
            <a:lvl4pPr indent="0" lvl="3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4pPr>
            <a:lvl5pPr indent="0" lvl="4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5pPr>
            <a:lvl6pPr indent="0" lvl="5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6pPr>
            <a:lvl7pPr indent="0" lvl="6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7pPr>
            <a:lvl8pPr indent="0" lvl="7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8pPr>
            <a:lvl9pPr indent="0" lvl="8" mar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/>
          <p:nvPr>
            <p:ph type="title"/>
          </p:nvPr>
        </p:nvSpPr>
        <p:spPr>
          <a:xfrm>
            <a:off x="457200" y="274637"/>
            <a:ext cx="8228012" cy="11414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6800" lIns="90000" spcFirstLastPara="1" rIns="90000" wrap="square" tIns="468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4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3" name="Google Shape;13;p7"/>
          <p:cNvSpPr txBox="1"/>
          <p:nvPr>
            <p:ph idx="1" type="body"/>
          </p:nvPr>
        </p:nvSpPr>
        <p:spPr>
          <a:xfrm>
            <a:off x="457200" y="1600200"/>
            <a:ext cx="8228012" cy="45243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400"/>
              <a:buNone/>
              <a:defRPr b="0" i="0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1400"/>
              <a:buNone/>
              <a:defRPr b="0" i="0" sz="2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400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4" name="Google Shape;14;p7"/>
          <p:cNvSpPr/>
          <p:nvPr/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7"/>
          <p:cNvSpPr/>
          <p:nvPr/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16;p7"/>
          <p:cNvSpPr txBox="1"/>
          <p:nvPr>
            <p:ph idx="12" type="sldNum"/>
          </p:nvPr>
        </p:nvSpPr>
        <p:spPr>
          <a:xfrm>
            <a:off x="6553200" y="6245225"/>
            <a:ext cx="2132012" cy="4746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4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1"/>
          <p:cNvSpPr txBox="1"/>
          <p:nvPr/>
        </p:nvSpPr>
        <p:spPr>
          <a:xfrm>
            <a:off x="685800" y="206057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C6600"/>
              </a:buClr>
              <a:buSzPts val="4400"/>
              <a:buFont typeface="Arial"/>
              <a:buNone/>
            </a:pPr>
            <a:r>
              <a:rPr b="1" i="0" lang="en-US" sz="4400" u="none">
                <a:solidFill>
                  <a:srgbClr val="CC6600"/>
                </a:solidFill>
                <a:latin typeface="Arial"/>
                <a:ea typeface="Arial"/>
                <a:cs typeface="Arial"/>
                <a:sym typeface="Arial"/>
              </a:rPr>
              <a:t>A LELKI ÚT</a:t>
            </a:r>
            <a:endParaRPr/>
          </a:p>
        </p:txBody>
      </p:sp>
      <p:sp>
        <p:nvSpPr>
          <p:cNvPr id="26" name="Google Shape;26;p1"/>
          <p:cNvSpPr txBox="1"/>
          <p:nvPr/>
        </p:nvSpPr>
        <p:spPr>
          <a:xfrm>
            <a:off x="1555750" y="3141662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C7600"/>
              </a:buClr>
              <a:buSzPts val="3200"/>
              <a:buFont typeface="Arial"/>
              <a:buNone/>
            </a:pPr>
            <a:r>
              <a:rPr b="1" i="0" lang="en-US" sz="3200" u="none">
                <a:solidFill>
                  <a:srgbClr val="EC7600"/>
                </a:solidFill>
                <a:latin typeface="Arial"/>
                <a:ea typeface="Arial"/>
                <a:cs typeface="Arial"/>
                <a:sym typeface="Arial"/>
              </a:rPr>
              <a:t>ÉS A GYÜLEKEZET FELADATAI </a:t>
            </a:r>
            <a:endParaRPr/>
          </a:p>
        </p:txBody>
      </p:sp>
      <p:sp>
        <p:nvSpPr>
          <p:cNvPr id="27" name="Google Shape;27;p1"/>
          <p:cNvSpPr txBox="1"/>
          <p:nvPr/>
        </p:nvSpPr>
        <p:spPr>
          <a:xfrm>
            <a:off x="611187" y="4892675"/>
            <a:ext cx="8064500" cy="19240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Mert nem magunkat prédikáljuk, hanem az Úr Jézus Krisztust; magunkat pedig, mint a ti szolgáitokat, a Jézusért.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0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Mert az Isten, aki szólt: sötétségből világosság ragyogjon, ő gyújtott világosságot a mi szívünkben az Isten dicsősége ismeretének a Jézus Krisztus arcán való világoltatása végett.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0" i="1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II Kor 4:5-6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2"/>
          <p:cNvSpPr txBox="1"/>
          <p:nvPr/>
        </p:nvSpPr>
        <p:spPr>
          <a:xfrm>
            <a:off x="3841750" y="1628775"/>
            <a:ext cx="1231900" cy="3683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</a:t>
            </a:r>
            <a:endParaRPr/>
          </a:p>
        </p:txBody>
      </p:sp>
      <p:sp>
        <p:nvSpPr>
          <p:cNvPr id="33" name="Google Shape;33;p2"/>
          <p:cNvSpPr txBox="1"/>
          <p:nvPr/>
        </p:nvSpPr>
        <p:spPr>
          <a:xfrm>
            <a:off x="3841750" y="915987"/>
            <a:ext cx="1206500" cy="642937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életünkkel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világítani</a:t>
            </a:r>
            <a:endParaRPr/>
          </a:p>
        </p:txBody>
      </p:sp>
      <p:sp>
        <p:nvSpPr>
          <p:cNvPr id="34" name="Google Shape;34;p2"/>
          <p:cNvSpPr txBox="1"/>
          <p:nvPr/>
        </p:nvSpPr>
        <p:spPr>
          <a:xfrm>
            <a:off x="3841750" y="188912"/>
            <a:ext cx="1206500" cy="642937"/>
          </a:xfrm>
          <a:prstGeom prst="rect">
            <a:avLst/>
          </a:prstGeom>
          <a:solidFill>
            <a:srgbClr val="00BAF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</a:t>
            </a:r>
            <a:endParaRPr/>
          </a:p>
        </p:txBody>
      </p:sp>
      <p:sp>
        <p:nvSpPr>
          <p:cNvPr id="35" name="Google Shape;35;p2"/>
          <p:cNvSpPr txBox="1"/>
          <p:nvPr/>
        </p:nvSpPr>
        <p:spPr>
          <a:xfrm>
            <a:off x="5641975" y="1628775"/>
            <a:ext cx="1231900" cy="3683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</a:t>
            </a:r>
            <a:endParaRPr/>
          </a:p>
        </p:txBody>
      </p:sp>
      <p:sp>
        <p:nvSpPr>
          <p:cNvPr id="36" name="Google Shape;36;p2"/>
          <p:cNvSpPr txBox="1"/>
          <p:nvPr/>
        </p:nvSpPr>
        <p:spPr>
          <a:xfrm>
            <a:off x="5641975" y="915987"/>
            <a:ext cx="1206500" cy="642937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életünkkel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világítani</a:t>
            </a:r>
            <a:endParaRPr/>
          </a:p>
        </p:txBody>
      </p:sp>
      <p:sp>
        <p:nvSpPr>
          <p:cNvPr id="37" name="Google Shape;37;p2"/>
          <p:cNvSpPr txBox="1"/>
          <p:nvPr/>
        </p:nvSpPr>
        <p:spPr>
          <a:xfrm>
            <a:off x="5641975" y="188912"/>
            <a:ext cx="1206500" cy="642937"/>
          </a:xfrm>
          <a:prstGeom prst="rect">
            <a:avLst/>
          </a:prstGeom>
          <a:solidFill>
            <a:srgbClr val="00BAF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</a:t>
            </a:r>
            <a:endParaRPr/>
          </a:p>
        </p:txBody>
      </p:sp>
      <p:sp>
        <p:nvSpPr>
          <p:cNvPr id="38" name="Google Shape;38;p2"/>
          <p:cNvSpPr txBox="1"/>
          <p:nvPr/>
        </p:nvSpPr>
        <p:spPr>
          <a:xfrm>
            <a:off x="5640387" y="2060575"/>
            <a:ext cx="1233487" cy="642937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hívogatás,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ajánlás</a:t>
            </a:r>
            <a:endParaRPr/>
          </a:p>
        </p:txBody>
      </p:sp>
      <p:sp>
        <p:nvSpPr>
          <p:cNvPr id="39" name="Google Shape;39;p2"/>
          <p:cNvSpPr txBox="1"/>
          <p:nvPr/>
        </p:nvSpPr>
        <p:spPr>
          <a:xfrm>
            <a:off x="7265987" y="3930650"/>
            <a:ext cx="1839912" cy="2801937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tévelygés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tévtanítások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vonzása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sok kérdés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krízisből kiút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keresése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védelem keresés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az élet értelme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keresése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közösség vágya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befogadó</a:t>
            </a:r>
            <a:endParaRPr/>
          </a:p>
        </p:txBody>
      </p:sp>
      <p:sp>
        <p:nvSpPr>
          <p:cNvPr id="40" name="Google Shape;40;p2"/>
          <p:cNvSpPr txBox="1"/>
          <p:nvPr/>
        </p:nvSpPr>
        <p:spPr>
          <a:xfrm>
            <a:off x="5476875" y="4908550"/>
            <a:ext cx="1671637" cy="18288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korábbi pozitív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élmény hatása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intellektuális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kíváncsiság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0" i="0" sz="16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kezdeményező</a:t>
            </a:r>
            <a:endParaRPr/>
          </a:p>
        </p:txBody>
      </p:sp>
      <p:sp>
        <p:nvSpPr>
          <p:cNvPr id="41" name="Google Shape;41;p2"/>
          <p:cNvSpPr txBox="1"/>
          <p:nvPr/>
        </p:nvSpPr>
        <p:spPr>
          <a:xfrm>
            <a:off x="141287" y="5661025"/>
            <a:ext cx="1716087" cy="106680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keserű, csalódott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önigazoló, vádló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az egyház által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sérült</a:t>
            </a:r>
            <a:endParaRPr/>
          </a:p>
        </p:txBody>
      </p:sp>
      <p:sp>
        <p:nvSpPr>
          <p:cNvPr id="42" name="Google Shape;42;p2"/>
          <p:cNvSpPr txBox="1"/>
          <p:nvPr/>
        </p:nvSpPr>
        <p:spPr>
          <a:xfrm>
            <a:off x="2052637" y="5641975"/>
            <a:ext cx="1733550" cy="1098550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fásult, csalódott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sérült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bezárkózó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„érinthetetlen”</a:t>
            </a:r>
            <a:endParaRPr/>
          </a:p>
        </p:txBody>
      </p:sp>
      <p:sp>
        <p:nvSpPr>
          <p:cNvPr id="43" name="Google Shape;43;p2"/>
          <p:cNvSpPr txBox="1"/>
          <p:nvPr/>
        </p:nvSpPr>
        <p:spPr>
          <a:xfrm>
            <a:off x="179387" y="4652962"/>
            <a:ext cx="1728787" cy="792162"/>
          </a:xfrm>
          <a:prstGeom prst="rect">
            <a:avLst/>
          </a:prstGeom>
          <a:gradFill>
            <a:gsLst>
              <a:gs pos="0">
                <a:srgbClr val="777777"/>
              </a:gs>
              <a:gs pos="100000">
                <a:srgbClr val="C0C0C0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ELLENSÉGES</a:t>
            </a:r>
            <a:endParaRPr/>
          </a:p>
        </p:txBody>
      </p:sp>
      <p:sp>
        <p:nvSpPr>
          <p:cNvPr id="44" name="Google Shape;44;p2"/>
          <p:cNvSpPr txBox="1"/>
          <p:nvPr/>
        </p:nvSpPr>
        <p:spPr>
          <a:xfrm>
            <a:off x="327025" y="188912"/>
            <a:ext cx="1206500" cy="642937"/>
          </a:xfrm>
          <a:prstGeom prst="rect">
            <a:avLst/>
          </a:prstGeom>
          <a:solidFill>
            <a:srgbClr val="00BAF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</a:t>
            </a:r>
            <a:endParaRPr/>
          </a:p>
        </p:txBody>
      </p:sp>
      <p:sp>
        <p:nvSpPr>
          <p:cNvPr id="45" name="Google Shape;45;p2"/>
          <p:cNvSpPr txBox="1"/>
          <p:nvPr/>
        </p:nvSpPr>
        <p:spPr>
          <a:xfrm>
            <a:off x="327025" y="908050"/>
            <a:ext cx="1206500" cy="642937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életünkkel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világítani</a:t>
            </a:r>
            <a:endParaRPr/>
          </a:p>
        </p:txBody>
      </p:sp>
      <p:sp>
        <p:nvSpPr>
          <p:cNvPr id="46" name="Google Shape;46;p2"/>
          <p:cNvSpPr txBox="1"/>
          <p:nvPr/>
        </p:nvSpPr>
        <p:spPr>
          <a:xfrm>
            <a:off x="1906587" y="4221162"/>
            <a:ext cx="1728787" cy="792162"/>
          </a:xfrm>
          <a:prstGeom prst="rect">
            <a:avLst/>
          </a:prstGeom>
          <a:gradFill>
            <a:gsLst>
              <a:gs pos="0">
                <a:srgbClr val="777777"/>
              </a:gs>
              <a:gs pos="100000">
                <a:srgbClr val="C0C0C0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KÖZÖNYÖS</a:t>
            </a:r>
            <a:endParaRPr/>
          </a:p>
        </p:txBody>
      </p:sp>
      <p:sp>
        <p:nvSpPr>
          <p:cNvPr id="47" name="Google Shape;47;p2"/>
          <p:cNvSpPr txBox="1"/>
          <p:nvPr/>
        </p:nvSpPr>
        <p:spPr>
          <a:xfrm>
            <a:off x="2066925" y="908050"/>
            <a:ext cx="1206500" cy="642937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életünkkel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világítani</a:t>
            </a:r>
            <a:endParaRPr/>
          </a:p>
        </p:txBody>
      </p:sp>
      <p:sp>
        <p:nvSpPr>
          <p:cNvPr id="48" name="Google Shape;48;p2"/>
          <p:cNvSpPr txBox="1"/>
          <p:nvPr/>
        </p:nvSpPr>
        <p:spPr>
          <a:xfrm>
            <a:off x="2066925" y="188912"/>
            <a:ext cx="1206500" cy="642937"/>
          </a:xfrm>
          <a:prstGeom prst="rect">
            <a:avLst/>
          </a:prstGeom>
          <a:solidFill>
            <a:srgbClr val="00BAF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</a:t>
            </a:r>
            <a:endParaRPr/>
          </a:p>
        </p:txBody>
      </p:sp>
      <p:sp>
        <p:nvSpPr>
          <p:cNvPr id="49" name="Google Shape;49;p2"/>
          <p:cNvSpPr txBox="1"/>
          <p:nvPr/>
        </p:nvSpPr>
        <p:spPr>
          <a:xfrm>
            <a:off x="3706812" y="3789362"/>
            <a:ext cx="1728787" cy="792162"/>
          </a:xfrm>
          <a:prstGeom prst="rect">
            <a:avLst/>
          </a:prstGeom>
          <a:gradFill>
            <a:gsLst>
              <a:gs pos="0">
                <a:srgbClr val="777777"/>
              </a:gs>
              <a:gs pos="100000">
                <a:srgbClr val="C0C0C0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NYITOTT</a:t>
            </a:r>
            <a:endParaRPr/>
          </a:p>
        </p:txBody>
      </p:sp>
      <p:sp>
        <p:nvSpPr>
          <p:cNvPr id="50" name="Google Shape;50;p2"/>
          <p:cNvSpPr txBox="1"/>
          <p:nvPr/>
        </p:nvSpPr>
        <p:spPr>
          <a:xfrm>
            <a:off x="3840162" y="2060575"/>
            <a:ext cx="1233487" cy="642937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hívogatás,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ajánlás</a:t>
            </a:r>
            <a:endParaRPr/>
          </a:p>
        </p:txBody>
      </p:sp>
      <p:sp>
        <p:nvSpPr>
          <p:cNvPr id="51" name="Google Shape;51;p2"/>
          <p:cNvSpPr txBox="1"/>
          <p:nvPr/>
        </p:nvSpPr>
        <p:spPr>
          <a:xfrm>
            <a:off x="5507037" y="3357562"/>
            <a:ext cx="1728787" cy="792162"/>
          </a:xfrm>
          <a:prstGeom prst="rect">
            <a:avLst/>
          </a:prstGeom>
          <a:gradFill>
            <a:gsLst>
              <a:gs pos="0">
                <a:srgbClr val="777777"/>
              </a:gs>
              <a:gs pos="100000">
                <a:srgbClr val="C0C0C0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ÉRDEKLŐDŐ</a:t>
            </a:r>
            <a:endParaRPr/>
          </a:p>
        </p:txBody>
      </p:sp>
      <p:sp>
        <p:nvSpPr>
          <p:cNvPr id="52" name="Google Shape;52;p2"/>
          <p:cNvSpPr txBox="1"/>
          <p:nvPr/>
        </p:nvSpPr>
        <p:spPr>
          <a:xfrm>
            <a:off x="7307262" y="2924175"/>
            <a:ext cx="1728787" cy="792162"/>
          </a:xfrm>
          <a:prstGeom prst="rect">
            <a:avLst/>
          </a:prstGeom>
          <a:gradFill>
            <a:gsLst>
              <a:gs pos="0">
                <a:srgbClr val="777777"/>
              </a:gs>
              <a:gs pos="100000">
                <a:srgbClr val="C0C0C0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KERESŐ </a:t>
            </a:r>
            <a:endParaRPr/>
          </a:p>
        </p:txBody>
      </p:sp>
      <p:sp>
        <p:nvSpPr>
          <p:cNvPr id="53" name="Google Shape;53;p2"/>
          <p:cNvSpPr txBox="1"/>
          <p:nvPr/>
        </p:nvSpPr>
        <p:spPr>
          <a:xfrm>
            <a:off x="3925887" y="6130925"/>
            <a:ext cx="1416050" cy="611187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fogadókész,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de passzív</a:t>
            </a:r>
            <a:endParaRPr/>
          </a:p>
        </p:txBody>
      </p:sp>
      <p:sp>
        <p:nvSpPr>
          <p:cNvPr id="54" name="Google Shape;54;p2"/>
          <p:cNvSpPr txBox="1"/>
          <p:nvPr/>
        </p:nvSpPr>
        <p:spPr>
          <a:xfrm>
            <a:off x="7394575" y="1622425"/>
            <a:ext cx="1231900" cy="3683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</a:t>
            </a:r>
            <a:endParaRPr/>
          </a:p>
        </p:txBody>
      </p:sp>
      <p:sp>
        <p:nvSpPr>
          <p:cNvPr id="55" name="Google Shape;55;p2"/>
          <p:cNvSpPr txBox="1"/>
          <p:nvPr/>
        </p:nvSpPr>
        <p:spPr>
          <a:xfrm>
            <a:off x="7394575" y="915987"/>
            <a:ext cx="1206500" cy="642937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életünkkel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világítani</a:t>
            </a:r>
            <a:endParaRPr/>
          </a:p>
        </p:txBody>
      </p:sp>
      <p:sp>
        <p:nvSpPr>
          <p:cNvPr id="56" name="Google Shape;56;p2"/>
          <p:cNvSpPr txBox="1"/>
          <p:nvPr/>
        </p:nvSpPr>
        <p:spPr>
          <a:xfrm>
            <a:off x="7394575" y="195262"/>
            <a:ext cx="1206500" cy="642937"/>
          </a:xfrm>
          <a:prstGeom prst="rect">
            <a:avLst/>
          </a:prstGeom>
          <a:solidFill>
            <a:srgbClr val="00BAF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</a:t>
            </a:r>
            <a:endParaRPr/>
          </a:p>
        </p:txBody>
      </p:sp>
      <p:sp>
        <p:nvSpPr>
          <p:cNvPr id="57" name="Google Shape;57;p2"/>
          <p:cNvSpPr txBox="1"/>
          <p:nvPr/>
        </p:nvSpPr>
        <p:spPr>
          <a:xfrm>
            <a:off x="7381875" y="2066925"/>
            <a:ext cx="1233487" cy="642937"/>
          </a:xfrm>
          <a:prstGeom prst="rect">
            <a:avLst/>
          </a:prstGeom>
          <a:solidFill>
            <a:srgbClr val="CCFF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hívogatás,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ajánlás</a:t>
            </a:r>
            <a:endParaRPr/>
          </a:p>
        </p:txBody>
      </p:sp>
      <p:sp>
        <p:nvSpPr>
          <p:cNvPr id="58" name="Google Shape;58;p2"/>
          <p:cNvSpPr/>
          <p:nvPr/>
        </p:nvSpPr>
        <p:spPr>
          <a:xfrm rot="-1140000">
            <a:off x="8202612" y="2708275"/>
            <a:ext cx="976312" cy="214312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FFCC66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2"/>
          <p:cNvSpPr txBox="1"/>
          <p:nvPr/>
        </p:nvSpPr>
        <p:spPr>
          <a:xfrm>
            <a:off x="2051050" y="1628775"/>
            <a:ext cx="1225550" cy="368300"/>
          </a:xfrm>
          <a:prstGeom prst="rect">
            <a:avLst/>
          </a:prstGeom>
          <a:gradFill>
            <a:gsLst>
              <a:gs pos="0">
                <a:srgbClr val="FFCC99">
                  <a:alpha val="30980"/>
                </a:srgbClr>
              </a:gs>
              <a:gs pos="100000">
                <a:srgbClr val="FFFFFF">
                  <a:alpha val="3098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</a:t>
            </a:r>
            <a:endParaRPr/>
          </a:p>
        </p:txBody>
      </p:sp>
      <p:sp>
        <p:nvSpPr>
          <p:cNvPr id="60" name="Google Shape;60;p2"/>
          <p:cNvSpPr txBox="1"/>
          <p:nvPr/>
        </p:nvSpPr>
        <p:spPr>
          <a:xfrm>
            <a:off x="301625" y="1628775"/>
            <a:ext cx="1246187" cy="368300"/>
          </a:xfrm>
          <a:prstGeom prst="rect">
            <a:avLst/>
          </a:prstGeom>
          <a:gradFill>
            <a:gsLst>
              <a:gs pos="0">
                <a:srgbClr val="FFCC99">
                  <a:alpha val="30980"/>
                </a:srgbClr>
              </a:gs>
              <a:gs pos="100000">
                <a:srgbClr val="FFFFFF">
                  <a:alpha val="30980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3"/>
          <p:cNvSpPr txBox="1"/>
          <p:nvPr/>
        </p:nvSpPr>
        <p:spPr>
          <a:xfrm>
            <a:off x="7237412" y="4221162"/>
            <a:ext cx="1931987" cy="2527300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elmélyült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megpróbált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szeretettel szolgál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Isten rendjébe áll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élete minta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bölcsességben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növekedő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alapító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HŰSÉGES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3"/>
          <p:cNvSpPr txBox="1"/>
          <p:nvPr/>
        </p:nvSpPr>
        <p:spPr>
          <a:xfrm>
            <a:off x="5462587" y="4437062"/>
            <a:ext cx="1701800" cy="2314575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megállapodó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közösségben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meggyökerező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közösségépítő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felkaroló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tudatosan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tanuló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(Biblia iskolák)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6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3"/>
          <p:cNvSpPr txBox="1"/>
          <p:nvPr/>
        </p:nvSpPr>
        <p:spPr>
          <a:xfrm>
            <a:off x="142875" y="5876925"/>
            <a:ext cx="1681162" cy="823912"/>
          </a:xfrm>
          <a:prstGeom prst="rect">
            <a:avLst/>
          </a:prstGeom>
          <a:solidFill>
            <a:srgbClr val="33333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feszült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támaszt kereső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harcoló</a:t>
            </a:r>
            <a:endParaRPr/>
          </a:p>
        </p:txBody>
      </p:sp>
      <p:sp>
        <p:nvSpPr>
          <p:cNvPr id="68" name="Google Shape;68;p3"/>
          <p:cNvSpPr txBox="1"/>
          <p:nvPr/>
        </p:nvSpPr>
        <p:spPr>
          <a:xfrm>
            <a:off x="1943100" y="5373687"/>
            <a:ext cx="1333500" cy="1341437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LELKES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nyílt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friss erők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kapcsolódó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építő, újító</a:t>
            </a:r>
            <a:endParaRPr/>
          </a:p>
        </p:txBody>
      </p:sp>
      <p:sp>
        <p:nvSpPr>
          <p:cNvPr id="69" name="Google Shape;69;p3"/>
          <p:cNvSpPr txBox="1"/>
          <p:nvPr/>
        </p:nvSpPr>
        <p:spPr>
          <a:xfrm>
            <a:off x="179387" y="4797425"/>
            <a:ext cx="1728787" cy="792162"/>
          </a:xfrm>
          <a:prstGeom prst="rect">
            <a:avLst/>
          </a:prstGeom>
          <a:gradFill>
            <a:gsLst>
              <a:gs pos="0">
                <a:srgbClr val="777777"/>
              </a:gs>
              <a:gs pos="100000">
                <a:srgbClr val="C0C0C0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KÜSZÖBÖN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ÁLLÓ</a:t>
            </a:r>
            <a:endParaRPr/>
          </a:p>
        </p:txBody>
      </p:sp>
      <p:sp>
        <p:nvSpPr>
          <p:cNvPr id="70" name="Google Shape;70;p3"/>
          <p:cNvSpPr txBox="1"/>
          <p:nvPr/>
        </p:nvSpPr>
        <p:spPr>
          <a:xfrm>
            <a:off x="1908175" y="4292600"/>
            <a:ext cx="1728787" cy="792162"/>
          </a:xfrm>
          <a:prstGeom prst="rect">
            <a:avLst/>
          </a:prstGeom>
          <a:gradFill>
            <a:gsLst>
              <a:gs pos="0">
                <a:srgbClr val="FF6600"/>
              </a:gs>
              <a:gs pos="100000">
                <a:srgbClr val="FF9966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MEGTÉRŐ</a:t>
            </a:r>
            <a:endParaRPr/>
          </a:p>
        </p:txBody>
      </p:sp>
      <p:sp>
        <p:nvSpPr>
          <p:cNvPr id="71" name="Google Shape;71;p3"/>
          <p:cNvSpPr txBox="1"/>
          <p:nvPr/>
        </p:nvSpPr>
        <p:spPr>
          <a:xfrm>
            <a:off x="3492500" y="3860800"/>
            <a:ext cx="1728787" cy="792162"/>
          </a:xfrm>
          <a:prstGeom prst="rect">
            <a:avLst/>
          </a:prstGeom>
          <a:gradFill>
            <a:gsLst>
              <a:gs pos="0">
                <a:srgbClr val="FF6600"/>
              </a:gs>
              <a:gs pos="100000">
                <a:srgbClr val="FF9966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NÖVEKEDŐ</a:t>
            </a:r>
            <a:endParaRPr/>
          </a:p>
        </p:txBody>
      </p:sp>
      <p:sp>
        <p:nvSpPr>
          <p:cNvPr id="72" name="Google Shape;72;p3"/>
          <p:cNvSpPr txBox="1"/>
          <p:nvPr/>
        </p:nvSpPr>
        <p:spPr>
          <a:xfrm>
            <a:off x="5219700" y="3500437"/>
            <a:ext cx="1944687" cy="792162"/>
          </a:xfrm>
          <a:prstGeom prst="rect">
            <a:avLst/>
          </a:prstGeom>
          <a:gradFill>
            <a:gsLst>
              <a:gs pos="0">
                <a:srgbClr val="FF6600"/>
              </a:gs>
              <a:gs pos="100000">
                <a:srgbClr val="FF9966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ELKÖTELEZETT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(NÖVEKEDŐ)</a:t>
            </a:r>
            <a:endParaRPr/>
          </a:p>
        </p:txBody>
      </p:sp>
      <p:sp>
        <p:nvSpPr>
          <p:cNvPr id="73" name="Google Shape;73;p3"/>
          <p:cNvSpPr txBox="1"/>
          <p:nvPr/>
        </p:nvSpPr>
        <p:spPr>
          <a:xfrm>
            <a:off x="7235825" y="2925762"/>
            <a:ext cx="1728787" cy="935037"/>
          </a:xfrm>
          <a:prstGeom prst="rect">
            <a:avLst/>
          </a:prstGeom>
          <a:gradFill>
            <a:gsLst>
              <a:gs pos="0">
                <a:srgbClr val="FF6600"/>
              </a:gs>
              <a:gs pos="100000">
                <a:srgbClr val="FF9966"/>
              </a:gs>
            </a:gsLst>
            <a:lin ang="5400000" scaled="0"/>
          </a:gra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SZOLGÁLÓ-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TANÍTÓ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(NÖVEKEDŐ)</a:t>
            </a:r>
            <a:endParaRPr/>
          </a:p>
        </p:txBody>
      </p:sp>
      <p:sp>
        <p:nvSpPr>
          <p:cNvPr id="74" name="Google Shape;74;p3"/>
          <p:cNvSpPr txBox="1"/>
          <p:nvPr/>
        </p:nvSpPr>
        <p:spPr>
          <a:xfrm>
            <a:off x="3349625" y="5153025"/>
            <a:ext cx="2065337" cy="1584325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elmélyülő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próbák, terhek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alatt álló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tanításra szomjas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ide-oda kapcsolódó</a:t>
            </a:r>
            <a:endParaRPr/>
          </a:p>
          <a:p>
            <a:pPr indent="-1016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Char char="-"/>
            </a:pPr>
            <a:r>
              <a:rPr b="0" i="0" lang="en-US" sz="16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helyét kereső</a:t>
            </a:r>
            <a:endParaRPr/>
          </a:p>
        </p:txBody>
      </p:sp>
      <p:sp>
        <p:nvSpPr>
          <p:cNvPr id="75" name="Google Shape;75;p3"/>
          <p:cNvSpPr/>
          <p:nvPr/>
        </p:nvSpPr>
        <p:spPr>
          <a:xfrm rot="-1140000">
            <a:off x="-109537" y="5588000"/>
            <a:ext cx="976312" cy="217487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FFCC66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6" name="Google Shape;76;p3"/>
          <p:cNvSpPr txBox="1"/>
          <p:nvPr/>
        </p:nvSpPr>
        <p:spPr>
          <a:xfrm>
            <a:off x="254000" y="115887"/>
            <a:ext cx="1206500" cy="642937"/>
          </a:xfrm>
          <a:prstGeom prst="rect">
            <a:avLst/>
          </a:prstGeom>
          <a:solidFill>
            <a:srgbClr val="00BAF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</a:t>
            </a:r>
            <a:endParaRPr/>
          </a:p>
        </p:txBody>
      </p:sp>
      <p:sp>
        <p:nvSpPr>
          <p:cNvPr id="77" name="Google Shape;77;p3"/>
          <p:cNvSpPr txBox="1"/>
          <p:nvPr/>
        </p:nvSpPr>
        <p:spPr>
          <a:xfrm>
            <a:off x="254000" y="835025"/>
            <a:ext cx="1397000" cy="642937"/>
          </a:xfrm>
          <a:prstGeom prst="rect">
            <a:avLst/>
          </a:prstGeom>
          <a:solidFill>
            <a:srgbClr val="BBE0E3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személyes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beszélgetés</a:t>
            </a:r>
            <a:endParaRPr/>
          </a:p>
        </p:txBody>
      </p:sp>
      <p:sp>
        <p:nvSpPr>
          <p:cNvPr id="78" name="Google Shape;78;p3"/>
          <p:cNvSpPr txBox="1"/>
          <p:nvPr/>
        </p:nvSpPr>
        <p:spPr>
          <a:xfrm>
            <a:off x="2063750" y="835025"/>
            <a:ext cx="1212850" cy="368300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kísérés</a:t>
            </a:r>
            <a:endParaRPr/>
          </a:p>
        </p:txBody>
      </p:sp>
      <p:sp>
        <p:nvSpPr>
          <p:cNvPr id="79" name="Google Shape;79;p3"/>
          <p:cNvSpPr txBox="1"/>
          <p:nvPr/>
        </p:nvSpPr>
        <p:spPr>
          <a:xfrm>
            <a:off x="2066925" y="115887"/>
            <a:ext cx="1206500" cy="642937"/>
          </a:xfrm>
          <a:prstGeom prst="rect">
            <a:avLst/>
          </a:prstGeom>
          <a:gradFill>
            <a:gsLst>
              <a:gs pos="0">
                <a:srgbClr val="00BAFC"/>
              </a:gs>
              <a:gs pos="50000">
                <a:srgbClr val="BBE0E3"/>
              </a:gs>
              <a:gs pos="100000">
                <a:srgbClr val="00BAFC"/>
              </a:gs>
            </a:gsLst>
            <a:lin ang="5400000" scaled="0"/>
          </a:gra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érte/ vele</a:t>
            </a:r>
            <a:endParaRPr/>
          </a:p>
        </p:txBody>
      </p:sp>
      <p:sp>
        <p:nvSpPr>
          <p:cNvPr id="80" name="Google Shape;80;p3"/>
          <p:cNvSpPr txBox="1"/>
          <p:nvPr/>
        </p:nvSpPr>
        <p:spPr>
          <a:xfrm>
            <a:off x="254000" y="1557337"/>
            <a:ext cx="1231900" cy="3683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</a:t>
            </a:r>
            <a:endParaRPr/>
          </a:p>
        </p:txBody>
      </p:sp>
      <p:sp>
        <p:nvSpPr>
          <p:cNvPr id="81" name="Google Shape;81;p3"/>
          <p:cNvSpPr txBox="1"/>
          <p:nvPr/>
        </p:nvSpPr>
        <p:spPr>
          <a:xfrm>
            <a:off x="3790950" y="835025"/>
            <a:ext cx="1212850" cy="368300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kísérés</a:t>
            </a:r>
            <a:endParaRPr/>
          </a:p>
        </p:txBody>
      </p:sp>
      <p:sp>
        <p:nvSpPr>
          <p:cNvPr id="82" name="Google Shape;82;p3"/>
          <p:cNvSpPr txBox="1"/>
          <p:nvPr/>
        </p:nvSpPr>
        <p:spPr>
          <a:xfrm>
            <a:off x="3794125" y="115887"/>
            <a:ext cx="1206500" cy="642937"/>
          </a:xfrm>
          <a:prstGeom prst="rect">
            <a:avLst/>
          </a:prstGeom>
          <a:gradFill>
            <a:gsLst>
              <a:gs pos="0">
                <a:srgbClr val="00BAFC"/>
              </a:gs>
              <a:gs pos="50000">
                <a:srgbClr val="BBE0E3"/>
              </a:gs>
              <a:gs pos="100000">
                <a:srgbClr val="00BAFC"/>
              </a:gs>
            </a:gsLst>
            <a:lin ang="5400000" scaled="0"/>
          </a:gra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érte/ vele</a:t>
            </a:r>
            <a:endParaRPr/>
          </a:p>
        </p:txBody>
      </p:sp>
      <p:sp>
        <p:nvSpPr>
          <p:cNvPr id="83" name="Google Shape;83;p3"/>
          <p:cNvSpPr txBox="1"/>
          <p:nvPr/>
        </p:nvSpPr>
        <p:spPr>
          <a:xfrm>
            <a:off x="3779837" y="1268412"/>
            <a:ext cx="1225550" cy="368300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tanítás</a:t>
            </a:r>
            <a:endParaRPr/>
          </a:p>
        </p:txBody>
      </p:sp>
      <p:sp>
        <p:nvSpPr>
          <p:cNvPr id="84" name="Google Shape;84;p3"/>
          <p:cNvSpPr txBox="1"/>
          <p:nvPr/>
        </p:nvSpPr>
        <p:spPr>
          <a:xfrm>
            <a:off x="5519737" y="835025"/>
            <a:ext cx="1357312" cy="36830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mentorálás</a:t>
            </a:r>
            <a:endParaRPr/>
          </a:p>
        </p:txBody>
      </p:sp>
      <p:sp>
        <p:nvSpPr>
          <p:cNvPr id="85" name="Google Shape;85;p3"/>
          <p:cNvSpPr txBox="1"/>
          <p:nvPr/>
        </p:nvSpPr>
        <p:spPr>
          <a:xfrm>
            <a:off x="5522912" y="115887"/>
            <a:ext cx="1206500" cy="642937"/>
          </a:xfrm>
          <a:prstGeom prst="rect">
            <a:avLst/>
          </a:prstGeom>
          <a:gradFill>
            <a:gsLst>
              <a:gs pos="0">
                <a:srgbClr val="00BAFC"/>
              </a:gs>
              <a:gs pos="50000">
                <a:srgbClr val="BBE0E3"/>
              </a:gs>
              <a:gs pos="100000">
                <a:srgbClr val="00BAFC"/>
              </a:gs>
            </a:gsLst>
            <a:lin ang="5400000" scaled="0"/>
          </a:gra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érte/ vele</a:t>
            </a:r>
            <a:endParaRPr/>
          </a:p>
        </p:txBody>
      </p:sp>
      <p:sp>
        <p:nvSpPr>
          <p:cNvPr id="86" name="Google Shape;86;p3"/>
          <p:cNvSpPr txBox="1"/>
          <p:nvPr/>
        </p:nvSpPr>
        <p:spPr>
          <a:xfrm>
            <a:off x="5507037" y="1268412"/>
            <a:ext cx="1225550" cy="368300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tanítás</a:t>
            </a:r>
            <a:endParaRPr/>
          </a:p>
        </p:txBody>
      </p:sp>
      <p:sp>
        <p:nvSpPr>
          <p:cNvPr id="87" name="Google Shape;87;p3"/>
          <p:cNvSpPr txBox="1"/>
          <p:nvPr/>
        </p:nvSpPr>
        <p:spPr>
          <a:xfrm>
            <a:off x="7462837" y="835025"/>
            <a:ext cx="1357312" cy="36830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mentorálás</a:t>
            </a:r>
            <a:endParaRPr/>
          </a:p>
        </p:txBody>
      </p:sp>
      <p:sp>
        <p:nvSpPr>
          <p:cNvPr id="88" name="Google Shape;88;p3"/>
          <p:cNvSpPr txBox="1"/>
          <p:nvPr/>
        </p:nvSpPr>
        <p:spPr>
          <a:xfrm>
            <a:off x="7466012" y="115887"/>
            <a:ext cx="1206500" cy="642937"/>
          </a:xfrm>
          <a:prstGeom prst="rect">
            <a:avLst/>
          </a:prstGeom>
          <a:gradFill>
            <a:gsLst>
              <a:gs pos="0">
                <a:srgbClr val="00BAFC"/>
              </a:gs>
              <a:gs pos="50000">
                <a:srgbClr val="BBE0E3"/>
              </a:gs>
              <a:gs pos="100000">
                <a:srgbClr val="00BAFC"/>
              </a:gs>
            </a:gsLst>
            <a:lin ang="5400000" scaled="0"/>
          </a:gra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imádkozni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érte/ vele</a:t>
            </a:r>
            <a:endParaRPr/>
          </a:p>
        </p:txBody>
      </p:sp>
      <p:sp>
        <p:nvSpPr>
          <p:cNvPr id="89" name="Google Shape;89;p3"/>
          <p:cNvSpPr txBox="1"/>
          <p:nvPr/>
        </p:nvSpPr>
        <p:spPr>
          <a:xfrm>
            <a:off x="7450137" y="1268412"/>
            <a:ext cx="1225550" cy="368300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tanítás</a:t>
            </a:r>
            <a:endParaRPr/>
          </a:p>
        </p:txBody>
      </p:sp>
      <p:sp>
        <p:nvSpPr>
          <p:cNvPr id="90" name="Google Shape;90;p3"/>
          <p:cNvSpPr txBox="1"/>
          <p:nvPr/>
        </p:nvSpPr>
        <p:spPr>
          <a:xfrm>
            <a:off x="2054225" y="1268412"/>
            <a:ext cx="1231900" cy="368300"/>
          </a:xfrm>
          <a:prstGeom prst="rect">
            <a:avLst/>
          </a:prstGeom>
          <a:solidFill>
            <a:srgbClr val="FFCC99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</a:t>
            </a:r>
            <a:endParaRPr/>
          </a:p>
        </p:txBody>
      </p:sp>
      <p:sp>
        <p:nvSpPr>
          <p:cNvPr id="91" name="Google Shape;91;p3"/>
          <p:cNvSpPr txBox="1"/>
          <p:nvPr/>
        </p:nvSpPr>
        <p:spPr>
          <a:xfrm>
            <a:off x="6243637" y="1792287"/>
            <a:ext cx="2073275" cy="917575"/>
          </a:xfrm>
          <a:prstGeom prst="rect">
            <a:avLst/>
          </a:prstGeom>
          <a:solidFill>
            <a:srgbClr val="663300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képzés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-"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csoportvezetés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-"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szakszolgálatok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1819275" y="195262"/>
            <a:ext cx="5486400" cy="642937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66"/>
              </a:buClr>
              <a:buSzPts val="3600"/>
              <a:buFont typeface="Arial"/>
              <a:buNone/>
            </a:pPr>
            <a:r>
              <a:rPr b="1" i="0" lang="en-US" sz="3600" u="none">
                <a:solidFill>
                  <a:srgbClr val="FFCC66"/>
                </a:solidFill>
                <a:latin typeface="Arial"/>
                <a:ea typeface="Arial"/>
                <a:cs typeface="Arial"/>
                <a:sym typeface="Arial"/>
              </a:rPr>
              <a:t>TALÁLKOZÁSI PONTOK</a:t>
            </a:r>
            <a:endParaRPr/>
          </a:p>
        </p:txBody>
      </p:sp>
      <p:sp>
        <p:nvSpPr>
          <p:cNvPr id="97" name="Google Shape;97;p4"/>
          <p:cNvSpPr txBox="1"/>
          <p:nvPr/>
        </p:nvSpPr>
        <p:spPr>
          <a:xfrm>
            <a:off x="830262" y="908050"/>
            <a:ext cx="2139950" cy="4603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C76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EC7600"/>
                </a:solidFill>
                <a:latin typeface="Arial"/>
                <a:ea typeface="Arial"/>
                <a:cs typeface="Arial"/>
                <a:sym typeface="Arial"/>
              </a:rPr>
              <a:t>FELTÉTELEK</a:t>
            </a:r>
            <a:endParaRPr/>
          </a:p>
        </p:txBody>
      </p:sp>
      <p:sp>
        <p:nvSpPr>
          <p:cNvPr id="98" name="Google Shape;98;p4"/>
          <p:cNvSpPr txBox="1"/>
          <p:nvPr/>
        </p:nvSpPr>
        <p:spPr>
          <a:xfrm>
            <a:off x="171450" y="1220787"/>
            <a:ext cx="9010650" cy="16795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MI:   nyitottság, missziói gondolkodás, eszközök + </a:t>
            </a:r>
            <a:r>
              <a:rPr b="1" i="0" lang="en-US" sz="24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FOGADÓ PORTÁL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ŐK:  nyitottság, krízis (gyász, válás, az élet értelmének keresése …),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       lelki éhség, kíváncsiság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4"/>
          <p:cNvSpPr txBox="1"/>
          <p:nvPr/>
        </p:nvSpPr>
        <p:spPr>
          <a:xfrm>
            <a:off x="830262" y="3187700"/>
            <a:ext cx="3563937" cy="4603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C76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EC7600"/>
                </a:solidFill>
                <a:latin typeface="Arial"/>
                <a:ea typeface="Arial"/>
                <a:cs typeface="Arial"/>
                <a:sym typeface="Arial"/>
              </a:rPr>
              <a:t>HÁLÓ KIVETÉS/ HIDAK</a:t>
            </a:r>
            <a:endParaRPr/>
          </a:p>
        </p:txBody>
      </p:sp>
      <p:sp>
        <p:nvSpPr>
          <p:cNvPr id="100" name="Google Shape;100;p4"/>
          <p:cNvSpPr txBox="1"/>
          <p:nvPr/>
        </p:nvSpPr>
        <p:spPr>
          <a:xfrm>
            <a:off x="168275" y="3573462"/>
            <a:ext cx="8875712" cy="37528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BELSŐ PORTÁL</a:t>
            </a: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:   lelkészi hivatal, játszótér, könyvesbolt, hirdetőtáblák 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-"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kazuáliák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-"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konfirmációs lehetőség keresése (csökken)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-"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gyermektáborok, -elfoglaltságok keresése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HITTAN </a:t>
            </a: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(gyermekek szülei)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szülő klub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NAPKÖZIS TÁBOR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az utolsó nap családi nap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4"/>
          <p:cNvSpPr txBox="1"/>
          <p:nvPr/>
        </p:nvSpPr>
        <p:spPr>
          <a:xfrm>
            <a:off x="830262" y="2349500"/>
            <a:ext cx="3646487" cy="4603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C76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EC7600"/>
                </a:solidFill>
                <a:latin typeface="Arial"/>
                <a:ea typeface="Arial"/>
                <a:cs typeface="Arial"/>
                <a:sym typeface="Arial"/>
              </a:rPr>
              <a:t>A TALÁLKOZÁS HELYE</a:t>
            </a:r>
            <a:endParaRPr/>
          </a:p>
        </p:txBody>
      </p:sp>
      <p:sp>
        <p:nvSpPr>
          <p:cNvPr id="102" name="Google Shape;102;p4"/>
          <p:cNvSpPr txBox="1"/>
          <p:nvPr/>
        </p:nvSpPr>
        <p:spPr>
          <a:xfrm>
            <a:off x="168275" y="2703512"/>
            <a:ext cx="8626475" cy="3984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BEJÖNNEK / KIMEGYÜNK (reflex bizonyságtétel – tudatos képviselet)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5"/>
          <p:cNvSpPr txBox="1"/>
          <p:nvPr/>
        </p:nvSpPr>
        <p:spPr>
          <a:xfrm>
            <a:off x="993775" y="260350"/>
            <a:ext cx="4954587" cy="4603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EC76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EC7600"/>
                </a:solidFill>
                <a:latin typeface="Arial"/>
                <a:ea typeface="Arial"/>
                <a:cs typeface="Arial"/>
                <a:sym typeface="Arial"/>
              </a:rPr>
              <a:t>HÁLÓ KIVETÉS/ HIDAK </a:t>
            </a:r>
            <a:r>
              <a:rPr b="0" i="0" lang="en-US" sz="2400" u="none">
                <a:solidFill>
                  <a:srgbClr val="EC7600"/>
                </a:solidFill>
                <a:latin typeface="Arial"/>
                <a:ea typeface="Arial"/>
                <a:cs typeface="Arial"/>
                <a:sym typeface="Arial"/>
              </a:rPr>
              <a:t>folytatása</a:t>
            </a:r>
            <a:endParaRPr/>
          </a:p>
        </p:txBody>
      </p:sp>
      <p:sp>
        <p:nvSpPr>
          <p:cNvPr id="108" name="Google Shape;108;p5"/>
          <p:cNvSpPr txBox="1"/>
          <p:nvPr/>
        </p:nvSpPr>
        <p:spPr>
          <a:xfrm>
            <a:off x="338137" y="692150"/>
            <a:ext cx="4308475" cy="3752850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INTERNET – HONLAP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-"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alkalmak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-"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táborok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-"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élet és közösség</a:t>
            </a:r>
            <a:endParaRPr/>
          </a:p>
          <a:p>
            <a:pPr indent="-1270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-"/>
            </a:pPr>
            <a:r>
              <a:rPr b="1" i="0" lang="en-US" sz="20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hitvallások, blogok (vélemények)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2000"/>
              <a:buFont typeface="Arial"/>
              <a:buNone/>
            </a:pPr>
            <a:r>
              <a:rPr b="1" i="0" lang="en-US" sz="20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HÍVŐK MUNKAHELYE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CC99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0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5"/>
          <p:cNvSpPr txBox="1"/>
          <p:nvPr/>
        </p:nvSpPr>
        <p:spPr>
          <a:xfrm>
            <a:off x="342900" y="2997200"/>
            <a:ext cx="8909050" cy="28368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BARÁTI KAPCSOLATOK</a:t>
            </a:r>
            <a:r>
              <a:rPr b="0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(</a:t>
            </a: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hívő viselkedése – értékrend, békesség, emberekhez való hozzáállás)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a keresztyénség tudatos képviselete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-"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az egyház ismerete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(mit tudunk adni: szakmissziók, - drog, alkohol, családsegítő, diakónia,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idős otthonok, ifjúság nevelő, gyerek alkalmak, Bethesda gyermekkórház, külföldi kapcsolatok)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1" i="0" sz="1800" u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- tudatosítás, képviselet, felelősségvállalás egymásért, a hozott emberért</a:t>
            </a:r>
            <a:endParaRPr/>
          </a:p>
        </p:txBody>
      </p:sp>
      <p:sp>
        <p:nvSpPr>
          <p:cNvPr id="110" name="Google Shape;110;p5"/>
          <p:cNvSpPr txBox="1"/>
          <p:nvPr/>
        </p:nvSpPr>
        <p:spPr>
          <a:xfrm>
            <a:off x="276225" y="5949950"/>
            <a:ext cx="6257925" cy="9175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„HOZZ MAGADDAL EGY EMBERT!”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a barát barátja - a friss megtértek lelkesedésére építve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(munkatárssá válik – alakul a felelős gondolkodás)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000000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6"/>
          <p:cNvSpPr txBox="1"/>
          <p:nvPr/>
        </p:nvSpPr>
        <p:spPr>
          <a:xfrm>
            <a:off x="539750" y="11588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CC99"/>
              </a:buClr>
              <a:buSzPts val="2800"/>
              <a:buFont typeface="Arial"/>
              <a:buNone/>
            </a:pPr>
            <a:r>
              <a:rPr b="1" i="0" lang="en-US" sz="2800" u="none">
                <a:solidFill>
                  <a:srgbClr val="FFCC99"/>
                </a:solidFill>
                <a:latin typeface="Arial"/>
                <a:ea typeface="Arial"/>
                <a:cs typeface="Arial"/>
                <a:sym typeface="Arial"/>
              </a:rPr>
              <a:t>BEKERÜLÉS A GYÜLEKEZETBE</a:t>
            </a:r>
            <a:endParaRPr/>
          </a:p>
        </p:txBody>
      </p:sp>
      <p:pic>
        <p:nvPicPr>
          <p:cNvPr id="116" name="Google Shape;116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07950" y="3228975"/>
            <a:ext cx="1223962" cy="919162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6"/>
          <p:cNvSpPr/>
          <p:nvPr/>
        </p:nvSpPr>
        <p:spPr>
          <a:xfrm>
            <a:off x="3203575" y="1412875"/>
            <a:ext cx="5905500" cy="5256212"/>
          </a:xfrm>
          <a:prstGeom prst="ellipse">
            <a:avLst/>
          </a:prstGeom>
          <a:solidFill>
            <a:srgbClr val="FFCC66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6"/>
          <p:cNvSpPr txBox="1"/>
          <p:nvPr/>
        </p:nvSpPr>
        <p:spPr>
          <a:xfrm>
            <a:off x="4935537" y="1747837"/>
            <a:ext cx="2225675" cy="460375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2000"/>
              </a:buClr>
              <a:buSzPts val="2400"/>
              <a:buFont typeface="Arial"/>
              <a:buNone/>
            </a:pPr>
            <a:r>
              <a:rPr b="1" i="0" lang="en-US" sz="2400" u="none">
                <a:solidFill>
                  <a:srgbClr val="402000"/>
                </a:solidFill>
                <a:latin typeface="Arial"/>
                <a:ea typeface="Arial"/>
                <a:cs typeface="Arial"/>
                <a:sym typeface="Arial"/>
              </a:rPr>
              <a:t>GYÜLEKEZET</a:t>
            </a:r>
            <a:endParaRPr/>
          </a:p>
        </p:txBody>
      </p:sp>
      <p:sp>
        <p:nvSpPr>
          <p:cNvPr id="119" name="Google Shape;119;p6"/>
          <p:cNvSpPr/>
          <p:nvPr/>
        </p:nvSpPr>
        <p:spPr>
          <a:xfrm>
            <a:off x="971550" y="2995612"/>
            <a:ext cx="936625" cy="1439862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FFCC99"/>
          </a:solidFill>
          <a:ln cap="flat" cmpd="sng" w="284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2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402000"/>
                </a:solidFill>
                <a:latin typeface="Arial"/>
                <a:ea typeface="Arial"/>
                <a:cs typeface="Arial"/>
                <a:sym typeface="Arial"/>
              </a:rPr>
              <a:t>lelki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2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402000"/>
                </a:solidFill>
                <a:latin typeface="Arial"/>
                <a:ea typeface="Arial"/>
                <a:cs typeface="Arial"/>
                <a:sym typeface="Arial"/>
              </a:rPr>
              <a:t>éhség</a:t>
            </a:r>
            <a:endParaRPr/>
          </a:p>
        </p:txBody>
      </p:sp>
      <p:sp>
        <p:nvSpPr>
          <p:cNvPr id="120" name="Google Shape;120;p6"/>
          <p:cNvSpPr/>
          <p:nvPr/>
        </p:nvSpPr>
        <p:spPr>
          <a:xfrm>
            <a:off x="7596187" y="2852737"/>
            <a:ext cx="1800225" cy="1728787"/>
          </a:xfrm>
          <a:prstGeom prst="ellipse">
            <a:avLst/>
          </a:prstGeom>
          <a:solidFill>
            <a:srgbClr val="663300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6"/>
          <p:cNvSpPr/>
          <p:nvPr/>
        </p:nvSpPr>
        <p:spPr>
          <a:xfrm>
            <a:off x="4859337" y="2995612"/>
            <a:ext cx="1585912" cy="1512887"/>
          </a:xfrm>
          <a:prstGeom prst="ellipse">
            <a:avLst/>
          </a:prstGeom>
          <a:solidFill>
            <a:srgbClr val="663300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gyülekezeti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csoport</a:t>
            </a:r>
            <a:endParaRPr/>
          </a:p>
        </p:txBody>
      </p:sp>
      <p:sp>
        <p:nvSpPr>
          <p:cNvPr id="122" name="Google Shape;122;p6"/>
          <p:cNvSpPr/>
          <p:nvPr/>
        </p:nvSpPr>
        <p:spPr>
          <a:xfrm>
            <a:off x="1978025" y="3141662"/>
            <a:ext cx="1441450" cy="1150937"/>
          </a:xfrm>
          <a:prstGeom prst="ellipse">
            <a:avLst/>
          </a:prstGeom>
          <a:solidFill>
            <a:srgbClr val="663300"/>
          </a:solidFill>
          <a:ln cap="flat" cmpd="sng" w="9525">
            <a:solidFill>
              <a:srgbClr val="0000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közvetítő,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fogadó fél</a:t>
            </a:r>
            <a:endParaRPr/>
          </a:p>
        </p:txBody>
      </p:sp>
      <p:sp>
        <p:nvSpPr>
          <p:cNvPr id="123" name="Google Shape;123;p6"/>
          <p:cNvSpPr/>
          <p:nvPr/>
        </p:nvSpPr>
        <p:spPr>
          <a:xfrm>
            <a:off x="3419475" y="3141662"/>
            <a:ext cx="1655762" cy="1150937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FFCC99"/>
          </a:solidFill>
          <a:ln cap="flat" cmpd="sng" w="28425">
            <a:solidFill>
              <a:srgbClr val="663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2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402000"/>
                </a:solidFill>
                <a:latin typeface="Arial"/>
                <a:ea typeface="Arial"/>
                <a:cs typeface="Arial"/>
                <a:sym typeface="Arial"/>
              </a:rPr>
              <a:t>felismert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2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402000"/>
                </a:solidFill>
                <a:latin typeface="Arial"/>
                <a:ea typeface="Arial"/>
                <a:cs typeface="Arial"/>
                <a:sym typeface="Arial"/>
              </a:rPr>
              <a:t>szükségletek</a:t>
            </a:r>
            <a:endParaRPr/>
          </a:p>
        </p:txBody>
      </p:sp>
      <p:sp>
        <p:nvSpPr>
          <p:cNvPr id="124" name="Google Shape;124;p6"/>
          <p:cNvSpPr/>
          <p:nvPr/>
        </p:nvSpPr>
        <p:spPr>
          <a:xfrm>
            <a:off x="6372225" y="3067050"/>
            <a:ext cx="1512887" cy="1370012"/>
          </a:xfrm>
          <a:prstGeom prst="rightArrow">
            <a:avLst>
              <a:gd fmla="val 16200" name="adj1"/>
              <a:gd fmla="val 5400" name="adj2"/>
            </a:avLst>
          </a:prstGeom>
          <a:solidFill>
            <a:srgbClr val="FFCC99"/>
          </a:solidFill>
          <a:ln cap="flat" cmpd="sng" w="28425">
            <a:solidFill>
              <a:srgbClr val="663300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6800" lIns="90000" spcFirstLastPara="1" rIns="90000" wrap="square" tIns="468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02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402000"/>
                </a:solidFill>
                <a:latin typeface="Arial"/>
                <a:ea typeface="Arial"/>
                <a:cs typeface="Arial"/>
                <a:sym typeface="Arial"/>
              </a:rPr>
              <a:t>MEGTÉRÉS</a:t>
            </a:r>
            <a:endParaRPr/>
          </a:p>
        </p:txBody>
      </p:sp>
      <p:sp>
        <p:nvSpPr>
          <p:cNvPr id="125" name="Google Shape;125;p6"/>
          <p:cNvSpPr txBox="1"/>
          <p:nvPr/>
        </p:nvSpPr>
        <p:spPr>
          <a:xfrm>
            <a:off x="1620837" y="4508500"/>
            <a:ext cx="2386012" cy="1465262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FELKÉSZÜLT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KERESZTYÉNEK 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TALÁLKOZÁSI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PONTOKON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- általában egy ember</a:t>
            </a:r>
            <a:endParaRPr/>
          </a:p>
        </p:txBody>
      </p:sp>
      <p:sp>
        <p:nvSpPr>
          <p:cNvPr id="126" name="Google Shape;126;p6"/>
          <p:cNvSpPr txBox="1"/>
          <p:nvPr/>
        </p:nvSpPr>
        <p:spPr>
          <a:xfrm>
            <a:off x="4337050" y="4581525"/>
            <a:ext cx="4494212" cy="2289175"/>
          </a:xfrm>
          <a:prstGeom prst="rect">
            <a:avLst/>
          </a:prstGeom>
          <a:solidFill>
            <a:srgbClr val="FFCC66"/>
          </a:solidFill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VÁLASZ A SZÜKSÉGLETEKRE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 KÖZÖSSÉGBEN: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figyelem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probléma feldolgozása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magvetés, tanítás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befogadás, kapcsolatok, barátság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„helyem van”, identitás, „ide tartozom”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-"/>
            </a:pPr>
            <a:r>
              <a:rPr b="0" i="0" lang="en-US" sz="1800" u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Istentől való szerep, küldetés felismerése</a:t>
            </a:r>
            <a:endParaRPr/>
          </a:p>
        </p:txBody>
      </p:sp>
      <p:sp>
        <p:nvSpPr>
          <p:cNvPr id="127" name="Google Shape;127;p6"/>
          <p:cNvSpPr txBox="1"/>
          <p:nvPr/>
        </p:nvSpPr>
        <p:spPr>
          <a:xfrm>
            <a:off x="7813675" y="3068637"/>
            <a:ext cx="1400175" cy="1465262"/>
          </a:xfrm>
          <a:prstGeom prst="rect">
            <a:avLst/>
          </a:prstGeom>
          <a:noFill/>
          <a:ln>
            <a:noFill/>
          </a:ln>
        </p:spPr>
        <p:txBody>
          <a:bodyPr anchorCtr="0" anchor="t" bIns="46800" lIns="90000" spcFirstLastPara="1" rIns="90000" wrap="square" tIns="468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ISTENNEK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HÁLÁS,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KRISZTUS-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KÖVETŐ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1" i="0" lang="en-US" sz="1800" u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ÉLET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fill="hold" nodeType="with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POI_THEME_TEMPLATE_DESIGN">
  <a:themeElements>
    <a:clrScheme name="POI_THEME_TEMPLATE_DESIGN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CC99"/>
      </a:accent4>
      <a:accent5>
        <a:srgbClr val="3333CC"/>
      </a:accent5>
      <a:accent6>
        <a:srgbClr val="FFFFFF"/>
      </a:accent6>
      <a:hlink>
        <a:srgbClr val="CCCCFF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2009-03-06T10:08:26Z</dcterms:created>
  <dc:creator>Refkap</dc:creator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