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61" r:id="rId4"/>
    <p:sldMasterId id="2147483674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6858000" cx="12192000"/>
  <p:notesSz cx="7559675" cy="10691800"/>
  <p:embeddedFontLst>
    <p:embeddedFont>
      <p:font typeface="Helvetica Neue Light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1" roundtripDataSignature="AMtx7mgAcCwzrRnJ31nqwKpAactkxP75i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HelveticaNeueLight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customschemas.google.com/relationships/presentationmetadata" Target="meta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HelveticaNeueLight-regular.fntdata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3.xml"/><Relationship Id="rId19" Type="http://schemas.openxmlformats.org/officeDocument/2006/relationships/font" Target="fonts/HelveticaNeueLight-italic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HelveticaNeueLight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3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4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5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6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6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7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7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8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8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9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9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0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10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2"/>
          <p:cNvSpPr txBox="1"/>
          <p:nvPr>
            <p:ph idx="1"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2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2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6" name="Google Shape;16;p12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7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0" name="Google Shape;20;p17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8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6" name="Google Shape;26;p18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9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9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9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33" name="Google Shape;33;p19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0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0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0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38" name="Google Shape;38;p20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1"/>
          <p:cNvSpPr txBox="1"/>
          <p:nvPr>
            <p:ph idx="1"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1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1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43" name="Google Shape;43;p21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2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2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2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2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2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2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51" name="Google Shape;51;p22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3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3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3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3"/>
          <p:cNvSpPr txBox="1"/>
          <p:nvPr>
            <p:ph idx="3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3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3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59" name="Google Shape;59;p23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4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4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4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4"/>
          <p:cNvSpPr txBox="1"/>
          <p:nvPr>
            <p:ph idx="3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4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4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67" name="Google Shape;67;p24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5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5"/>
          <p:cNvSpPr txBox="1"/>
          <p:nvPr>
            <p:ph idx="1"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5"/>
          <p:cNvSpPr txBox="1"/>
          <p:nvPr>
            <p:ph idx="2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5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5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74" name="Google Shape;74;p25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6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6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6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6"/>
          <p:cNvSpPr txBox="1"/>
          <p:nvPr>
            <p:ph idx="4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6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6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83" name="Google Shape;83;p26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7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7"/>
          <p:cNvSpPr txBox="1"/>
          <p:nvPr>
            <p:ph idx="1"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7"/>
          <p:cNvSpPr txBox="1"/>
          <p:nvPr>
            <p:ph idx="2"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7"/>
          <p:cNvSpPr txBox="1"/>
          <p:nvPr>
            <p:ph idx="3"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7"/>
          <p:cNvSpPr txBox="1"/>
          <p:nvPr>
            <p:ph idx="4"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7"/>
          <p:cNvSpPr txBox="1"/>
          <p:nvPr>
            <p:ph idx="5"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7"/>
          <p:cNvSpPr txBox="1"/>
          <p:nvPr>
            <p:ph idx="6"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7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7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94" name="Google Shape;94;p27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4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4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05" name="Google Shape;105;p14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8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8"/>
          <p:cNvSpPr txBox="1"/>
          <p:nvPr>
            <p:ph idx="1"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8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8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11" name="Google Shape;111;p28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9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29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9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9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17" name="Google Shape;117;p29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0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30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30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30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30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24" name="Google Shape;124;p30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1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31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31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29" name="Google Shape;129;p31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2"/>
          <p:cNvSpPr txBox="1"/>
          <p:nvPr>
            <p:ph idx="1"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2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32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34" name="Google Shape;134;p32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3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33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33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33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33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33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42" name="Google Shape;142;p33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4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4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34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4"/>
          <p:cNvSpPr txBox="1"/>
          <p:nvPr>
            <p:ph idx="3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4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34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50" name="Google Shape;150;p34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5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35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35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5"/>
          <p:cNvSpPr txBox="1"/>
          <p:nvPr>
            <p:ph idx="3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6" name="Google Shape;156;p35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35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58" name="Google Shape;158;p35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6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1" name="Google Shape;161;p36"/>
          <p:cNvSpPr txBox="1"/>
          <p:nvPr>
            <p:ph idx="1"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2" name="Google Shape;162;p36"/>
          <p:cNvSpPr txBox="1"/>
          <p:nvPr>
            <p:ph idx="2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6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36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65" name="Google Shape;165;p36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7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8" name="Google Shape;168;p37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37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7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1" name="Google Shape;171;p37"/>
          <p:cNvSpPr txBox="1"/>
          <p:nvPr>
            <p:ph idx="4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37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37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74" name="Google Shape;174;p37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8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38"/>
          <p:cNvSpPr txBox="1"/>
          <p:nvPr>
            <p:ph idx="1"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38"/>
          <p:cNvSpPr txBox="1"/>
          <p:nvPr>
            <p:ph idx="2"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8"/>
          <p:cNvSpPr txBox="1"/>
          <p:nvPr>
            <p:ph idx="3"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0" name="Google Shape;180;p38"/>
          <p:cNvSpPr txBox="1"/>
          <p:nvPr>
            <p:ph idx="4"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38"/>
          <p:cNvSpPr txBox="1"/>
          <p:nvPr>
            <p:ph idx="5"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8"/>
          <p:cNvSpPr txBox="1"/>
          <p:nvPr>
            <p:ph idx="6"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3" name="Google Shape;183;p38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4" name="Google Shape;184;p38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85" name="Google Shape;185;p38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6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16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196" name="Google Shape;196;p16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9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9" name="Google Shape;199;p39"/>
          <p:cNvSpPr txBox="1"/>
          <p:nvPr>
            <p:ph idx="1"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0" name="Google Shape;200;p39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39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02" name="Google Shape;202;p39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0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40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" name="Google Shape;206;p40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p40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08" name="Google Shape;208;p40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1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41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41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p41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41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15" name="Google Shape;215;p41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42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8" name="Google Shape;218;p42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p42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20" name="Google Shape;220;p42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3"/>
          <p:cNvSpPr txBox="1"/>
          <p:nvPr>
            <p:ph idx="1"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43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4" name="Google Shape;224;p43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25" name="Google Shape;225;p43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44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44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44"/>
          <p:cNvSpPr txBox="1"/>
          <p:nvPr>
            <p:ph idx="2"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0" name="Google Shape;230;p44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1" name="Google Shape;231;p44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2" name="Google Shape;232;p44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33" name="Google Shape;233;p44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45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6" name="Google Shape;236;p45"/>
          <p:cNvSpPr txBox="1"/>
          <p:nvPr>
            <p:ph idx="1"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7" name="Google Shape;237;p45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8" name="Google Shape;238;p45"/>
          <p:cNvSpPr txBox="1"/>
          <p:nvPr>
            <p:ph idx="3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45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0" name="Google Shape;240;p45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41" name="Google Shape;241;p45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6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46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46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6" name="Google Shape;246;p46"/>
          <p:cNvSpPr txBox="1"/>
          <p:nvPr>
            <p:ph idx="3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7" name="Google Shape;247;p46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46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49" name="Google Shape;249;p46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7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2" name="Google Shape;252;p47"/>
          <p:cNvSpPr txBox="1"/>
          <p:nvPr>
            <p:ph idx="1"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3" name="Google Shape;253;p47"/>
          <p:cNvSpPr txBox="1"/>
          <p:nvPr>
            <p:ph idx="2"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4" name="Google Shape;254;p47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p47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56" name="Google Shape;256;p47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48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p48"/>
          <p:cNvSpPr txBox="1"/>
          <p:nvPr>
            <p:ph idx="1"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0" name="Google Shape;260;p48"/>
          <p:cNvSpPr txBox="1"/>
          <p:nvPr>
            <p:ph idx="2"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p48"/>
          <p:cNvSpPr txBox="1"/>
          <p:nvPr>
            <p:ph idx="3"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p48"/>
          <p:cNvSpPr txBox="1"/>
          <p:nvPr>
            <p:ph idx="4"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48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4" name="Google Shape;264;p48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65" name="Google Shape;265;p48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9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8" name="Google Shape;268;p49"/>
          <p:cNvSpPr txBox="1"/>
          <p:nvPr>
            <p:ph idx="1"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9" name="Google Shape;269;p49"/>
          <p:cNvSpPr txBox="1"/>
          <p:nvPr>
            <p:ph idx="2"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49"/>
          <p:cNvSpPr txBox="1"/>
          <p:nvPr>
            <p:ph idx="3"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1" name="Google Shape;271;p49"/>
          <p:cNvSpPr txBox="1"/>
          <p:nvPr>
            <p:ph idx="4"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49"/>
          <p:cNvSpPr txBox="1"/>
          <p:nvPr>
            <p:ph idx="5"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49"/>
          <p:cNvSpPr txBox="1"/>
          <p:nvPr>
            <p:ph idx="6"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4" name="Google Shape;274;p49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5" name="Google Shape;275;p49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sz="1200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/>
          </a:p>
        </p:txBody>
      </p:sp>
      <p:sp>
        <p:nvSpPr>
          <p:cNvPr id="276" name="Google Shape;276;p49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35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p11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8" name="Google Shape;8;p11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11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0;p11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3"/>
          <p:cNvSpPr txBox="1"/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7" name="Google Shape;97;p13"/>
          <p:cNvSpPr txBox="1"/>
          <p:nvPr>
            <p:ph idx="1"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8" name="Google Shape;98;p13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9" name="Google Shape;99;p13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00" name="Google Shape;100;p13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1" name="Google Shape;101;p1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0686960" y="6407280"/>
            <a:ext cx="1333080" cy="26244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5"/>
          <p:cNvSpPr txBox="1"/>
          <p:nvPr>
            <p:ph idx="10"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88" name="Google Shape;188;p15"/>
          <p:cNvSpPr txBox="1"/>
          <p:nvPr>
            <p:ph idx="11"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None/>
              <a:defRPr b="0" i="0" sz="1400" u="none" cap="none" strike="noStrike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89" name="Google Shape;189;p15"/>
          <p:cNvSpPr txBox="1"/>
          <p:nvPr>
            <p:ph idx="12"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8B8B8B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B8B8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-HU"/>
              <a:t>‹#›</a:t>
            </a:fld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0" name="Google Shape;190;p15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0686960" y="6407280"/>
            <a:ext cx="1333080" cy="26244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5"/>
          <p:cNvSpPr txBox="1"/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92" name="Google Shape;192;p15"/>
          <p:cNvSpPr txBox="1"/>
          <p:nvPr>
            <p:ph idx="1"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jpg"/><Relationship Id="rId4" Type="http://schemas.openxmlformats.org/officeDocument/2006/relationships/image" Target="../media/image7.png"/><Relationship Id="rId5" Type="http://schemas.openxmlformats.org/officeDocument/2006/relationships/image" Target="../media/image17.png"/><Relationship Id="rId6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Relationship Id="rId4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4.png"/><Relationship Id="rId5" Type="http://schemas.openxmlformats.org/officeDocument/2006/relationships/image" Target="../media/image6.png"/><Relationship Id="rId6" Type="http://schemas.openxmlformats.org/officeDocument/2006/relationships/image" Target="../media/image1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image" Target="../media/image1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"/>
          <p:cNvSpPr/>
          <p:nvPr/>
        </p:nvSpPr>
        <p:spPr>
          <a:xfrm>
            <a:off x="0" y="5101920"/>
            <a:ext cx="13268520" cy="762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Helvetica Neue Light"/>
              <a:buNone/>
            </a:pPr>
            <a:r>
              <a:rPr b="0" i="0" lang="hu-HU" sz="44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ÉS ADOMÁNYKOORDINÁCIÓS PROGRAMJAINK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1"/>
          <p:cNvSpPr/>
          <p:nvPr/>
        </p:nvSpPr>
        <p:spPr>
          <a:xfrm>
            <a:off x="0" y="3532320"/>
            <a:ext cx="7244640" cy="3017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9600"/>
              <a:buFont typeface="Arial"/>
              <a:buNone/>
            </a:pPr>
            <a:r>
              <a:rPr b="1" i="0" lang="hu-HU" sz="96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SZOCIÁLIS</a:t>
            </a:r>
            <a:endParaRPr b="0" i="0" sz="9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képen kültéri, épület, fű, autó látható&#10;&#10;Automatikusan generált leírás" id="287" name="Google Shape;287;p2"/>
          <p:cNvPicPr preferRelativeResize="0"/>
          <p:nvPr/>
        </p:nvPicPr>
        <p:blipFill rotWithShape="1">
          <a:blip r:embed="rId3">
            <a:alphaModFix/>
          </a:blip>
          <a:srcRect b="28525" l="832" r="2196" t="37160"/>
          <a:stretch/>
        </p:blipFill>
        <p:spPr>
          <a:xfrm>
            <a:off x="0" y="0"/>
            <a:ext cx="12191760" cy="287604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2"/>
          <p:cNvSpPr/>
          <p:nvPr/>
        </p:nvSpPr>
        <p:spPr>
          <a:xfrm>
            <a:off x="1632240" y="3843000"/>
            <a:ext cx="3817440" cy="23122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Együtt a lakhatásért mentorprogram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Felebarát – téli krízisprogram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Nyilas Misi Ösztöndíjprogram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Szeretethíd Református Önkéntes Napok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Nyári táborok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"/>
          <p:cNvSpPr/>
          <p:nvPr/>
        </p:nvSpPr>
        <p:spPr>
          <a:xfrm>
            <a:off x="7612560" y="3740400"/>
            <a:ext cx="2810880" cy="15519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Szeretetdoboz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Karácsonyi álom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Tanszergyűjtés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Nyilas Misi Pakk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Adománykártya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hu-HU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Krízisalap</a:t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2"/>
          <p:cNvSpPr/>
          <p:nvPr/>
        </p:nvSpPr>
        <p:spPr>
          <a:xfrm>
            <a:off x="2135520" y="3147840"/>
            <a:ext cx="2811000" cy="7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2000"/>
              <a:buFont typeface="Arial"/>
              <a:buNone/>
            </a:pPr>
            <a:r>
              <a:rPr b="1" i="0" lang="hu-HU" sz="20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SZOCIÁLIS PROGRAMOK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p2"/>
          <p:cNvSpPr/>
          <p:nvPr/>
        </p:nvSpPr>
        <p:spPr>
          <a:xfrm>
            <a:off x="6172200" y="3120480"/>
            <a:ext cx="4889520" cy="700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2000"/>
              <a:buFont typeface="Arial"/>
              <a:buNone/>
            </a:pPr>
            <a:r>
              <a:rPr b="1" i="0" lang="hu-HU" sz="20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ADOMÁNYKOORDINÁCIÓS PROGRAMOK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2"/>
          <p:cNvSpPr/>
          <p:nvPr/>
        </p:nvSpPr>
        <p:spPr>
          <a:xfrm>
            <a:off x="-297000" y="5605200"/>
            <a:ext cx="11953080" cy="1310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000"/>
              <a:buFont typeface="Arial"/>
              <a:buNone/>
            </a:pPr>
            <a:r>
              <a:rPr b="1" i="0" lang="hu-HU" sz="40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SZOCIÁLIS- ÉS ADOMÁNYKOORDINÁCIÓS </a:t>
            </a:r>
            <a:r>
              <a:rPr b="1" i="0" lang="hu-HU" sz="4000" u="none" cap="none" strike="noStrike">
                <a:solidFill>
                  <a:srgbClr val="3B3838"/>
                </a:solidFill>
                <a:latin typeface="Arial"/>
                <a:ea typeface="Arial"/>
                <a:cs typeface="Arial"/>
                <a:sym typeface="Arial"/>
              </a:rPr>
              <a:t>PROGRAMOK</a:t>
            </a:r>
            <a:endParaRPr b="0" i="0" sz="4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3061440" y="78840"/>
            <a:ext cx="10286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3"/>
          <p:cNvSpPr/>
          <p:nvPr/>
        </p:nvSpPr>
        <p:spPr>
          <a:xfrm>
            <a:off x="3998880" y="78840"/>
            <a:ext cx="7943040" cy="14317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400"/>
              <a:buFont typeface="Arial"/>
              <a:buNone/>
            </a:pPr>
            <a:r>
              <a:rPr b="1" i="0" lang="hu-HU" sz="44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FELEBARÁT </a:t>
            </a:r>
            <a:r>
              <a:rPr b="1" i="0" lang="hu-HU" sz="4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TÉLI KRÍZISPROGRAM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Tészta körvonalas" id="299" name="Google Shape;29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40960" y="134856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"/>
          <p:cNvSpPr/>
          <p:nvPr/>
        </p:nvSpPr>
        <p:spPr>
          <a:xfrm>
            <a:off x="7593840" y="2033280"/>
            <a:ext cx="474372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MELEGÉTELOSZTÁS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Kínai teáskanna és pohár körvonalas" id="301" name="Google Shape;301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29240" y="275004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"/>
          <p:cNvSpPr/>
          <p:nvPr/>
        </p:nvSpPr>
        <p:spPr>
          <a:xfrm>
            <a:off x="7284600" y="3330720"/>
            <a:ext cx="444528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VÁROSI TEAJÁRAT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Máglya körvonalas" id="303" name="Google Shape;303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309080" y="442620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3"/>
          <p:cNvSpPr/>
          <p:nvPr/>
        </p:nvSpPr>
        <p:spPr>
          <a:xfrm>
            <a:off x="7421400" y="5243040"/>
            <a:ext cx="428220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TŰZIFA ADOMÁNY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"/>
          <p:cNvSpPr/>
          <p:nvPr/>
        </p:nvSpPr>
        <p:spPr>
          <a:xfrm>
            <a:off x="139320" y="3751920"/>
            <a:ext cx="11236680" cy="14317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400"/>
              <a:buFont typeface="Arial"/>
              <a:buNone/>
            </a:pPr>
            <a:r>
              <a:rPr b="1" i="0" lang="hu-HU" sz="44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ADOMÁNYKOORDINÁCIÓS </a:t>
            </a:r>
            <a:r>
              <a:rPr b="1" i="0" lang="hu-HU" sz="4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PROGRAMOK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4"/>
          <p:cNvSpPr/>
          <p:nvPr/>
        </p:nvSpPr>
        <p:spPr>
          <a:xfrm>
            <a:off x="1092240" y="5629320"/>
            <a:ext cx="6427080" cy="64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Lakhatási, egészségügyi, egyéb krízishelyzet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Egyedileg elbírált pénzbeli támogatás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4"/>
          <p:cNvSpPr/>
          <p:nvPr/>
        </p:nvSpPr>
        <p:spPr>
          <a:xfrm>
            <a:off x="-49680" y="4975200"/>
            <a:ext cx="2553840" cy="944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2800"/>
              <a:buFont typeface="Arial"/>
              <a:buNone/>
            </a:pPr>
            <a:r>
              <a:rPr b="1" i="0" lang="hu-HU" sz="28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KRÍZISALAP</a:t>
            </a:r>
            <a:endParaRPr b="0" i="0" sz="2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4"/>
          <p:cNvSpPr/>
          <p:nvPr/>
        </p:nvSpPr>
        <p:spPr>
          <a:xfrm>
            <a:off x="8335080" y="4867200"/>
            <a:ext cx="3594960" cy="944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2800"/>
              <a:buFont typeface="Arial"/>
              <a:buNone/>
            </a:pPr>
            <a:r>
              <a:rPr b="1" i="0" lang="hu-HU" sz="28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ADOMÁNYKÁRTYA</a:t>
            </a:r>
            <a:endParaRPr b="0" i="0" sz="2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4"/>
          <p:cNvSpPr/>
          <p:nvPr/>
        </p:nvSpPr>
        <p:spPr>
          <a:xfrm>
            <a:off x="6409800" y="5558400"/>
            <a:ext cx="6427080" cy="64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Mindennapi megélhetési kiadások fedezésére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Mentorálással kísért 6 hónapos program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4"/>
          <p:cNvPicPr preferRelativeResize="0"/>
          <p:nvPr/>
        </p:nvPicPr>
        <p:blipFill rotWithShape="1">
          <a:blip r:embed="rId3">
            <a:alphaModFix/>
          </a:blip>
          <a:srcRect b="28909" l="0" r="0" t="28910"/>
          <a:stretch/>
        </p:blipFill>
        <p:spPr>
          <a:xfrm>
            <a:off x="0" y="0"/>
            <a:ext cx="12159000" cy="3687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Google Shape;31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497960" y="-105480"/>
            <a:ext cx="10286640" cy="6853320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5"/>
          <p:cNvSpPr/>
          <p:nvPr/>
        </p:nvSpPr>
        <p:spPr>
          <a:xfrm>
            <a:off x="6571080" y="0"/>
            <a:ext cx="5620680" cy="4113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400"/>
              <a:buFont typeface="Arial"/>
              <a:buNone/>
            </a:pPr>
            <a:r>
              <a:rPr b="1" i="0" lang="hu-HU" sz="44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TANSZERGYŰJTÉS 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400"/>
              <a:buFont typeface="Arial"/>
              <a:buNone/>
            </a:pPr>
            <a:r>
              <a:rPr b="1" i="0" lang="hu-HU" sz="4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RADÍROZZUK KI A KÜLÖNBSÉGEKET!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átizsák körvonalas" id="321" name="Google Shape;32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77720" y="465156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5"/>
          <p:cNvSpPr/>
          <p:nvPr/>
        </p:nvSpPr>
        <p:spPr>
          <a:xfrm>
            <a:off x="8240400" y="2261160"/>
            <a:ext cx="3792960" cy="1919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hu-HU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Iskolakezdés támogatása táskákkal, írószerekkel és egyéb tanszerekkel Kárpát-medence-szerte</a:t>
            </a:r>
            <a:endParaRPr b="0" i="0" sz="2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" name="Google Shape;327;p6"/>
          <p:cNvPicPr preferRelativeResize="0"/>
          <p:nvPr/>
        </p:nvPicPr>
        <p:blipFill rotWithShape="1">
          <a:blip r:embed="rId3">
            <a:alphaModFix/>
          </a:blip>
          <a:srcRect b="27454" l="0" r="0" t="27455"/>
          <a:stretch/>
        </p:blipFill>
        <p:spPr>
          <a:xfrm>
            <a:off x="-1839960" y="0"/>
            <a:ext cx="14448960" cy="340884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6"/>
          <p:cNvSpPr/>
          <p:nvPr/>
        </p:nvSpPr>
        <p:spPr>
          <a:xfrm>
            <a:off x="1131840" y="4366080"/>
            <a:ext cx="4851000" cy="19810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-"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Névre szóló karácsonyi kívánságok teljesítése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-285840" lvl="0" marL="28584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-"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Már több mint 8000 kívánság teljesült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SZERETETDOBOZ.JOBBADNI.HU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r>
              <a:t/>
            </a:r>
            <a:endParaRPr b="0" i="0" sz="16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6"/>
          <p:cNvSpPr/>
          <p:nvPr/>
        </p:nvSpPr>
        <p:spPr>
          <a:xfrm>
            <a:off x="6738480" y="4384800"/>
            <a:ext cx="3697200" cy="64044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Cipősdobozba csomagolt ajándék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Életkor szerint: játék, könyv, édesség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6"/>
          <p:cNvSpPr/>
          <p:nvPr/>
        </p:nvSpPr>
        <p:spPr>
          <a:xfrm>
            <a:off x="129240" y="3503160"/>
            <a:ext cx="11953080" cy="1310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000"/>
              <a:buFont typeface="Arial"/>
              <a:buNone/>
            </a:pPr>
            <a:r>
              <a:rPr b="1" i="0" lang="hu-HU" sz="40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KARÁCSONYI ÁLOM		</a:t>
            </a:r>
            <a:r>
              <a:rPr b="1" i="0" lang="hu-HU" sz="4000" u="none" cap="none" strike="noStrike">
                <a:solidFill>
                  <a:srgbClr val="3B3838"/>
                </a:solidFill>
                <a:latin typeface="Arial"/>
                <a:ea typeface="Arial"/>
                <a:cs typeface="Arial"/>
                <a:sym typeface="Arial"/>
              </a:rPr>
              <a:t>NYILAS MISI PAKK</a:t>
            </a:r>
            <a:endParaRPr b="0" i="0" sz="4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agyal körvonalas" id="335" name="Google Shape;33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539440"/>
            <a:ext cx="914040" cy="9140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evásárlókosár körvonalas" id="336" name="Google Shape;33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040" y="349092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7"/>
          <p:cNvSpPr/>
          <p:nvPr/>
        </p:nvSpPr>
        <p:spPr>
          <a:xfrm>
            <a:off x="991440" y="3703320"/>
            <a:ext cx="2993760" cy="128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TARTÓS ÉLELMISZEREK, 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TISZTÍTÓ- ÉS TISZTÁLKODÁSI SZEREK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7"/>
          <p:cNvSpPr/>
          <p:nvPr/>
        </p:nvSpPr>
        <p:spPr>
          <a:xfrm>
            <a:off x="1036800" y="5536080"/>
            <a:ext cx="3231720" cy="366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TÖBB EZER SEGÉLYCSOMAG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7"/>
          <p:cNvSpPr/>
          <p:nvPr/>
        </p:nvSpPr>
        <p:spPr>
          <a:xfrm>
            <a:off x="947160" y="2782800"/>
            <a:ext cx="3053520" cy="64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rPr b="0" i="0" lang="hu-HU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KIEMELTEN ADVENTI ÉS HÚSVÉTI IDŐSZAKBAN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Nyitott papírdoboz körvonalas" id="340" name="Google Shape;34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040" y="507888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7"/>
          <p:cNvSpPr/>
          <p:nvPr/>
        </p:nvSpPr>
        <p:spPr>
          <a:xfrm>
            <a:off x="149040" y="99360"/>
            <a:ext cx="4194000" cy="14317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4400"/>
              <a:buFont typeface="Arial"/>
              <a:buNone/>
            </a:pPr>
            <a:r>
              <a:rPr b="1" i="0" lang="hu-HU" sz="44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SZERETETDOBOZ</a:t>
            </a:r>
            <a:endParaRPr b="0" i="0" sz="44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2" name="Google Shape;342;p7"/>
          <p:cNvPicPr preferRelativeResize="0"/>
          <p:nvPr/>
        </p:nvPicPr>
        <p:blipFill rotWithShape="1">
          <a:blip r:embed="rId6">
            <a:alphaModFix/>
          </a:blip>
          <a:srcRect b="0" l="14421" r="14420" t="0"/>
          <a:stretch/>
        </p:blipFill>
        <p:spPr>
          <a:xfrm>
            <a:off x="4864680" y="0"/>
            <a:ext cx="732672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7"/>
          <p:cNvSpPr/>
          <p:nvPr/>
        </p:nvSpPr>
        <p:spPr>
          <a:xfrm>
            <a:off x="415440" y="1595160"/>
            <a:ext cx="4448880" cy="10659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8080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rPr>
              <a:t>EGY DOBOZNYI SZERETET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25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8"/>
          <p:cNvPicPr preferRelativeResize="0"/>
          <p:nvPr/>
        </p:nvPicPr>
        <p:blipFill rotWithShape="1">
          <a:blip r:embed="rId3">
            <a:alphaModFix/>
          </a:blip>
          <a:srcRect b="0" l="20368" r="20368" t="0"/>
          <a:stretch/>
        </p:blipFill>
        <p:spPr>
          <a:xfrm>
            <a:off x="0" y="0"/>
            <a:ext cx="6095520" cy="6857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ox" id="349" name="Google Shape;34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52480" y="209520"/>
            <a:ext cx="914040" cy="9140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elenleg" id="350" name="Google Shape;350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52480" y="1618200"/>
            <a:ext cx="914040" cy="9140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soportos siker egyszínű kitöltéssel" id="351" name="Google Shape;351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252480" y="3027240"/>
            <a:ext cx="914040" cy="9140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sukott könyv" id="352" name="Google Shape;352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52480" y="4435920"/>
            <a:ext cx="914040" cy="914040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8"/>
          <p:cNvSpPr/>
          <p:nvPr/>
        </p:nvSpPr>
        <p:spPr>
          <a:xfrm>
            <a:off x="7166880" y="1748880"/>
            <a:ext cx="5024880" cy="10065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VALÓRA VÁLTOTTUK 2024-BEN 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2024 GYERMEK</a:t>
            </a: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KARÁCSONYI KÍVÁNSÁGÁT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8"/>
          <p:cNvSpPr/>
          <p:nvPr/>
        </p:nvSpPr>
        <p:spPr>
          <a:xfrm>
            <a:off x="7166880" y="3161160"/>
            <a:ext cx="502488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TÖBB MINT 15.000 ÖNKÉNTES </a:t>
            </a: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ÉPÍTETTE IDÉN KÁRPÁT-MEDENCE-SZERTE </a:t>
            </a:r>
            <a:r>
              <a:rPr b="1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SZERETETHIDAT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8"/>
          <p:cNvSpPr/>
          <p:nvPr/>
        </p:nvSpPr>
        <p:spPr>
          <a:xfrm>
            <a:off x="7166880" y="4431600"/>
            <a:ext cx="5024880" cy="13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ISKOLATÁSKÁVAL ÉS TANSZERREL SEGÍTÜNK IDÉNY NYÁRON HAZÁNKBAN ÉS HATÁRON TÚL 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TÖBB MINT 1500 GYERMEKET 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8"/>
          <p:cNvSpPr/>
          <p:nvPr/>
        </p:nvSpPr>
        <p:spPr>
          <a:xfrm>
            <a:off x="7166880" y="343080"/>
            <a:ext cx="5024880" cy="13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2024 Adventjében ÉLELMISZERCSOMAGGAL TÁMOGATTUNK </a:t>
            </a:r>
            <a:r>
              <a:rPr b="1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TÖBB MINT 2300 </a:t>
            </a:r>
            <a:r>
              <a:rPr b="0" i="0" lang="hu-HU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CSALÁDOT</a:t>
            </a:r>
            <a:endParaRPr b="0" i="0" sz="20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9"/>
          <p:cNvSpPr/>
          <p:nvPr/>
        </p:nvSpPr>
        <p:spPr>
          <a:xfrm>
            <a:off x="470520" y="2718720"/>
            <a:ext cx="183528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MIT?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9"/>
          <p:cNvSpPr/>
          <p:nvPr/>
        </p:nvSpPr>
        <p:spPr>
          <a:xfrm>
            <a:off x="7809120" y="2862000"/>
            <a:ext cx="3303720" cy="1737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ÉLELMISZERCSOMAG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ADOMÁNYKÁRTYA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KRÍZIS SEGÍTSÉG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TŰZIFA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HÁZTARTÁSI ESZKÖZÖK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9"/>
          <p:cNvSpPr/>
          <p:nvPr/>
        </p:nvSpPr>
        <p:spPr>
          <a:xfrm>
            <a:off x="862920" y="1597680"/>
            <a:ext cx="4672800" cy="10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ADOMÁNY FELAJÁNLÁSA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9"/>
          <p:cNvSpPr/>
          <p:nvPr/>
        </p:nvSpPr>
        <p:spPr>
          <a:xfrm>
            <a:off x="4410360" y="356760"/>
            <a:ext cx="360072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MIT? </a:t>
            </a:r>
            <a:r>
              <a:rPr b="1" i="0" lang="hu-HU" sz="32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HOGYAN?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9"/>
          <p:cNvSpPr/>
          <p:nvPr/>
        </p:nvSpPr>
        <p:spPr>
          <a:xfrm>
            <a:off x="7167960" y="1600920"/>
            <a:ext cx="467280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ADOMÁNY KÉRÉSE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9"/>
          <p:cNvSpPr/>
          <p:nvPr/>
        </p:nvSpPr>
        <p:spPr>
          <a:xfrm>
            <a:off x="7063200" y="2473560"/>
            <a:ext cx="1835280" cy="579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MIT?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9"/>
          <p:cNvSpPr/>
          <p:nvPr/>
        </p:nvSpPr>
        <p:spPr>
          <a:xfrm>
            <a:off x="470520" y="4444920"/>
            <a:ext cx="2239200" cy="10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HOGYAN?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9"/>
          <p:cNvSpPr/>
          <p:nvPr/>
        </p:nvSpPr>
        <p:spPr>
          <a:xfrm>
            <a:off x="7826760" y="5031720"/>
            <a:ext cx="3625200" cy="6404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ADOMANY@JOBBADNI.HU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TAMOGATAS.JOBBADNI.HU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9"/>
          <p:cNvSpPr/>
          <p:nvPr/>
        </p:nvSpPr>
        <p:spPr>
          <a:xfrm>
            <a:off x="1196640" y="3113640"/>
            <a:ext cx="3900960" cy="14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TARTÓS ÉLELMISZER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TANSZEREK, ISKOLATÁSKA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JÁTÉKOK, GYEREKKÖNYVEK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HÁZTARTÁSI ESZKÖZÖK,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PÉNZ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9"/>
          <p:cNvSpPr/>
          <p:nvPr/>
        </p:nvSpPr>
        <p:spPr>
          <a:xfrm>
            <a:off x="7036920" y="4444920"/>
            <a:ext cx="2239200" cy="1065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AD5F"/>
              </a:buClr>
              <a:buSzPts val="3200"/>
              <a:buFont typeface="Arial"/>
              <a:buNone/>
            </a:pPr>
            <a:r>
              <a:rPr b="1" i="0" lang="hu-HU" sz="3200" u="none" cap="none" strike="noStrike">
                <a:solidFill>
                  <a:srgbClr val="33AD5F"/>
                </a:solidFill>
                <a:latin typeface="Arial"/>
                <a:ea typeface="Arial"/>
                <a:cs typeface="Arial"/>
                <a:sym typeface="Arial"/>
              </a:rPr>
              <a:t>HOGYAN?</a:t>
            </a:r>
            <a:endParaRPr b="0" i="0" sz="32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9"/>
          <p:cNvSpPr/>
          <p:nvPr/>
        </p:nvSpPr>
        <p:spPr>
          <a:xfrm>
            <a:off x="257040" y="4958280"/>
            <a:ext cx="3625200" cy="1189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ADOMANY@JOBBADNI.HU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TAMOGATAS.JOBBADNI.HU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SEGITSUNK.JOBBADNI.HU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JOBBADNI PONTOK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Kitűző, rajta kérdőjel körvonalas" id="372" name="Google Shape;37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95400" y="944280"/>
            <a:ext cx="1281960" cy="1281960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9"/>
          <p:cNvSpPr/>
          <p:nvPr/>
        </p:nvSpPr>
        <p:spPr>
          <a:xfrm>
            <a:off x="3645720" y="4893480"/>
            <a:ext cx="3317400" cy="1189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1358-AS HÍVÓSZÁM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ADOMANY.JOBBADNI.HU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MRSZ SZÁMLASZÁM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None/>
            </a:pPr>
            <a:r>
              <a:rPr b="1" i="0" lang="hu-HU" sz="18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ADÓ 1%</a:t>
            </a:r>
            <a:endParaRPr b="0" i="0" sz="18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5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0"/>
          <p:cNvSpPr/>
          <p:nvPr/>
        </p:nvSpPr>
        <p:spPr>
          <a:xfrm>
            <a:off x="412200" y="1194480"/>
            <a:ext cx="4886280" cy="4468320"/>
          </a:xfrm>
          <a:prstGeom prst="heart">
            <a:avLst/>
          </a:pr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10"/>
          <p:cNvSpPr/>
          <p:nvPr/>
        </p:nvSpPr>
        <p:spPr>
          <a:xfrm>
            <a:off x="6095880" y="2859480"/>
            <a:ext cx="6095520" cy="12646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404040"/>
              </a:buClr>
              <a:buSzPts val="3600"/>
              <a:buFont typeface="Arial"/>
              <a:buNone/>
            </a:pPr>
            <a:r>
              <a:rPr b="1" i="0" lang="hu-HU" sz="3600" u="none" cap="none" strike="noStrike">
                <a:solidFill>
                  <a:srgbClr val="404040"/>
                </a:solidFill>
                <a:latin typeface="Arial"/>
                <a:ea typeface="Arial"/>
                <a:cs typeface="Arial"/>
                <a:sym typeface="Arial"/>
              </a:rPr>
              <a:t>KÖSZÖNÖM A FIGYELMET!</a:t>
            </a:r>
            <a:endParaRPr b="0" i="0" sz="3600" u="none" cap="none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2020-02-19T20:36:38Z</dcterms:created>
  <dc:creator>Office5 MRSZ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0x01010009F4350AE5F8C14A8C776E08AD0664FC</vt:lpwstr>
  </property>
  <property fmtid="{D5CDD505-2E9C-101B-9397-08002B2CF9AE}" pid="3" name="MediaServiceImageTags">
    <vt:lpwstr/>
  </property>
  <property fmtid="{D5CDD505-2E9C-101B-9397-08002B2CF9AE}" pid="4" name="PresentationFormat">
    <vt:lpwstr>Szélesvásznú</vt:lpwstr>
  </property>
  <property fmtid="{D5CDD505-2E9C-101B-9397-08002B2CF9AE}" pid="5" name="Slides">
    <vt:i4>10</vt:i4>
  </property>
</Properties>
</file>