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8" roundtripDataSignature="AMtx7miZJZY3jYxytrzzIrheLnUgAFZI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18" Type="http://customschemas.google.com/relationships/presentationmetadata" Target="meta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hu-HU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" name="Google Shape;9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dia" type="title">
  <p:cSld name="TITL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5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15"/>
          <p:cNvSpPr/>
          <p:nvPr/>
        </p:nvSpPr>
        <p:spPr>
          <a:xfrm>
            <a:off x="-1" y="0"/>
            <a:ext cx="12192000" cy="4572001"/>
          </a:xfrm>
          <a:custGeom>
            <a:rect b="b" l="l" r="r" t="t"/>
            <a:pathLst>
              <a:path extrusionOk="0" h="4572001" w="1219200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15"/>
          <p:cNvSpPr txBox="1"/>
          <p:nvPr>
            <p:ph type="ctr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" type="subTitle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1" name="Google Shape;21;p15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5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cxnSp>
        <p:nvCxnSpPr>
          <p:cNvPr id="24" name="Google Shape;24;p15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 és tartalom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6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" type="body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6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6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zakaszfejléc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7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D9AA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" name="Google Shape;33;p17"/>
          <p:cNvSpPr/>
          <p:nvPr/>
        </p:nvSpPr>
        <p:spPr>
          <a:xfrm>
            <a:off x="-1" y="0"/>
            <a:ext cx="12192000" cy="4572001"/>
          </a:xfrm>
          <a:custGeom>
            <a:rect b="b" l="l" r="r" t="t"/>
            <a:pathLst>
              <a:path extrusionOk="0" h="4572001" w="1219200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17"/>
          <p:cNvSpPr txBox="1"/>
          <p:nvPr>
            <p:ph type="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b="0"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7"/>
          <p:cNvSpPr txBox="1"/>
          <p:nvPr>
            <p:ph idx="1" type="body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17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7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cxnSp>
        <p:nvCxnSpPr>
          <p:cNvPr id="39" name="Google Shape;39;p17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ét tartalomrész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8"/>
          <p:cNvSpPr txBox="1"/>
          <p:nvPr>
            <p:ph idx="1" type="body"/>
          </p:nvPr>
        </p:nvSpPr>
        <p:spPr>
          <a:xfrm>
            <a:off x="1024127" y="22860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43" name="Google Shape;43;p18"/>
          <p:cNvSpPr txBox="1"/>
          <p:nvPr>
            <p:ph idx="2" type="body"/>
          </p:nvPr>
        </p:nvSpPr>
        <p:spPr>
          <a:xfrm>
            <a:off x="5989320" y="22860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44" name="Google Shape;44;p18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8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8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Összehasonlítás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9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" type="body"/>
          </p:nvPr>
        </p:nvSpPr>
        <p:spPr>
          <a:xfrm>
            <a:off x="102412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37150" spcFirstLastPara="1" rIns="13715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b="0" sz="230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19"/>
          <p:cNvSpPr txBox="1"/>
          <p:nvPr>
            <p:ph idx="2" type="body"/>
          </p:nvPr>
        </p:nvSpPr>
        <p:spPr>
          <a:xfrm>
            <a:off x="102412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51" name="Google Shape;51;p19"/>
          <p:cNvSpPr txBox="1"/>
          <p:nvPr>
            <p:ph idx="3" type="body"/>
          </p:nvPr>
        </p:nvSpPr>
        <p:spPr>
          <a:xfrm>
            <a:off x="599088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37150" spcFirstLastPara="1" rIns="13715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b="0" sz="230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19"/>
          <p:cNvSpPr txBox="1"/>
          <p:nvPr>
            <p:ph idx="4" type="body"/>
          </p:nvPr>
        </p:nvSpPr>
        <p:spPr>
          <a:xfrm>
            <a:off x="599088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53" name="Google Shape;53;p19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9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9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sak cím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0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0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0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0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Üres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1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1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rtalomrész képaláírással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2"/>
          <p:cNvSpPr txBox="1"/>
          <p:nvPr>
            <p:ph type="title"/>
          </p:nvPr>
        </p:nvSpPr>
        <p:spPr>
          <a:xfrm>
            <a:off x="1024128" y="471509"/>
            <a:ext cx="438912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000"/>
              <a:buFont typeface="Twentieth Century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" type="body"/>
          </p:nvPr>
        </p:nvSpPr>
        <p:spPr>
          <a:xfrm>
            <a:off x="5715000" y="822960"/>
            <a:ext cx="5678424" cy="51846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Char char=" "/>
              <a:defRPr sz="2400"/>
            </a:lvl1pPr>
            <a:lvl2pPr indent="-355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🢝"/>
              <a:defRPr sz="2000"/>
            </a:lvl2pPr>
            <a:lvl3pPr indent="-3302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🢝"/>
              <a:defRPr sz="1600"/>
            </a:lvl9pPr>
          </a:lstStyle>
          <a:p/>
        </p:txBody>
      </p:sp>
      <p:sp>
        <p:nvSpPr>
          <p:cNvPr id="68" name="Google Shape;68;p22"/>
          <p:cNvSpPr txBox="1"/>
          <p:nvPr>
            <p:ph idx="2" type="body"/>
          </p:nvPr>
        </p:nvSpPr>
        <p:spPr>
          <a:xfrm>
            <a:off x="1024128" y="2257506"/>
            <a:ext cx="4389120" cy="37622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22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2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2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ép képaláírással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3"/>
          <p:cNvSpPr txBox="1"/>
          <p:nvPr>
            <p:ph type="title"/>
          </p:nvPr>
        </p:nvSpPr>
        <p:spPr>
          <a:xfrm>
            <a:off x="457200" y="4960138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3"/>
          <p:cNvSpPr/>
          <p:nvPr>
            <p:ph idx="2" type="pic"/>
          </p:nvPr>
        </p:nvSpPr>
        <p:spPr>
          <a:xfrm>
            <a:off x="0" y="-1"/>
            <a:ext cx="12188952" cy="4572000"/>
          </a:xfrm>
          <a:prstGeom prst="rect">
            <a:avLst/>
          </a:prstGeom>
          <a:solidFill>
            <a:srgbClr val="76CEEF"/>
          </a:solidFill>
          <a:ln>
            <a:noFill/>
          </a:ln>
        </p:spPr>
      </p:sp>
      <p:sp>
        <p:nvSpPr>
          <p:cNvPr id="75" name="Google Shape;75;p23"/>
          <p:cNvSpPr txBox="1"/>
          <p:nvPr>
            <p:ph idx="1" type="body"/>
          </p:nvPr>
        </p:nvSpPr>
        <p:spPr>
          <a:xfrm>
            <a:off x="8610600" y="4960138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23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3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3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cxnSp>
        <p:nvCxnSpPr>
          <p:cNvPr id="79" name="Google Shape;79;p23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 és függőleges szöveg" type="vertTx">
  <p:cSld name="VERTICAL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4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4"/>
          <p:cNvSpPr txBox="1"/>
          <p:nvPr>
            <p:ph idx="1" type="body"/>
          </p:nvPr>
        </p:nvSpPr>
        <p:spPr>
          <a:xfrm rot="5400000">
            <a:off x="3872485" y="-562356"/>
            <a:ext cx="4023360" cy="97200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83" name="Google Shape;83;p24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4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4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üggőleges cím és szöveg" type="vertTitleAndTx">
  <p:cSld name="VERTICAL_TITLE_AND_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5"/>
          <p:cNvSpPr txBox="1"/>
          <p:nvPr>
            <p:ph type="title"/>
          </p:nvPr>
        </p:nvSpPr>
        <p:spPr>
          <a:xfrm rot="5400000">
            <a:off x="7334251" y="2152650"/>
            <a:ext cx="5410200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45700" spcFirstLastPara="1" rIns="45700" wrap="square" tIns="9142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5"/>
          <p:cNvSpPr txBox="1"/>
          <p:nvPr>
            <p:ph idx="1" type="body"/>
          </p:nvPr>
        </p:nvSpPr>
        <p:spPr>
          <a:xfrm rot="5400000">
            <a:off x="2076451" y="-323850"/>
            <a:ext cx="5410200" cy="758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89" name="Google Shape;89;p25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5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5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cxnSp>
        <p:nvCxnSpPr>
          <p:cNvPr id="92" name="Google Shape;92;p25"/>
          <p:cNvCxnSpPr/>
          <p:nvPr/>
        </p:nvCxnSpPr>
        <p:spPr>
          <a:xfrm rot="10800000">
            <a:off x="10058400" y="59263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2FAFD"/>
            </a:gs>
            <a:gs pos="74000">
              <a:srgbClr val="97DAF2"/>
            </a:gs>
            <a:gs pos="83000">
              <a:srgbClr val="97DAF2"/>
            </a:gs>
            <a:gs pos="100000">
              <a:srgbClr val="BAE6F6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b="0" i="0" sz="5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4"/>
          <p:cNvSpPr txBox="1"/>
          <p:nvPr>
            <p:ph idx="1" type="body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6830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  <a:defRPr b="0" i="0" sz="2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🢝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2" name="Google Shape;12;p14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" name="Google Shape;13;p14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4" name="Google Shape;14;p14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cxnSp>
        <p:nvCxnSpPr>
          <p:cNvPr id="15" name="Google Shape;15;p14"/>
          <p:cNvCxnSpPr/>
          <p:nvPr/>
        </p:nvCxnSpPr>
        <p:spPr>
          <a:xfrm rot="10800000">
            <a:off x="762000" y="826324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"/>
          <p:cNvSpPr/>
          <p:nvPr/>
        </p:nvSpPr>
        <p:spPr>
          <a:xfrm>
            <a:off x="3274" y="0"/>
            <a:ext cx="12188726" cy="68589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99" name="Google Shape;99;p1"/>
          <p:cNvPicPr preferRelativeResize="0"/>
          <p:nvPr/>
        </p:nvPicPr>
        <p:blipFill rotWithShape="1">
          <a:blip r:embed="rId3">
            <a:alphaModFix/>
          </a:blip>
          <a:srcRect b="-1" l="0" r="52444" t="0"/>
          <a:stretch/>
        </p:blipFill>
        <p:spPr>
          <a:xfrm>
            <a:off x="-3254" y="0"/>
            <a:ext cx="1219198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"/>
          <p:cNvSpPr/>
          <p:nvPr/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4901"/>
            </a:srgbClr>
          </a:solidFill>
          <a:ln>
            <a:noFill/>
          </a:ln>
          <a:effectLst>
            <a:outerShdw blurRad="50800" rotWithShape="0" algn="ctr" dir="5400000" dist="12700">
              <a:srgbClr val="000000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01" name="Google Shape;101;p1"/>
          <p:cNvSpPr txBox="1"/>
          <p:nvPr>
            <p:ph type="ctrTitle"/>
          </p:nvPr>
        </p:nvSpPr>
        <p:spPr>
          <a:xfrm>
            <a:off x="4309349" y="3429000"/>
            <a:ext cx="7501651" cy="10909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Twentieth Century"/>
              <a:buNone/>
            </a:pPr>
            <a:r>
              <a:rPr lang="hu-HU">
                <a:solidFill>
                  <a:srgbClr val="FFFFFF"/>
                </a:solidFill>
              </a:rPr>
              <a:t>A GYÜLEKEZET CÉLJA: DIAKÓNIA</a:t>
            </a:r>
            <a:endParaRPr/>
          </a:p>
        </p:txBody>
      </p:sp>
      <p:sp>
        <p:nvSpPr>
          <p:cNvPr id="102" name="Google Shape;102;p1"/>
          <p:cNvSpPr txBox="1"/>
          <p:nvPr>
            <p:ph idx="1" type="subTitle"/>
          </p:nvPr>
        </p:nvSpPr>
        <p:spPr>
          <a:xfrm>
            <a:off x="4309348" y="4779313"/>
            <a:ext cx="7693465" cy="5148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hu-HU" sz="2400">
                <a:solidFill>
                  <a:srgbClr val="FFFFFF"/>
                </a:solidFill>
              </a:rPr>
              <a:t>„Szeresd felebarátodat, mint magadat!” (Mk 12,31)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sz="2400">
              <a:solidFill>
                <a:srgbClr val="FFFFFF"/>
              </a:solidFill>
            </a:endParaRPr>
          </a:p>
        </p:txBody>
      </p:sp>
      <p:cxnSp>
        <p:nvCxnSpPr>
          <p:cNvPr id="103" name="Google Shape;103;p1"/>
          <p:cNvCxnSpPr/>
          <p:nvPr/>
        </p:nvCxnSpPr>
        <p:spPr>
          <a:xfrm>
            <a:off x="4309349" y="4666480"/>
            <a:ext cx="6832499" cy="0"/>
          </a:xfrm>
          <a:prstGeom prst="straightConnector1">
            <a:avLst/>
          </a:prstGeom>
          <a:noFill/>
          <a:ln cap="flat" cmpd="sng" w="22225">
            <a:solidFill>
              <a:srgbClr val="4AC4E3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rotWithShape="0" algn="ctr" dir="5400000" dist="12700">
              <a:srgbClr val="000000">
                <a:alpha val="49803"/>
              </a:srgbClr>
            </a:outerShdw>
          </a:effectLst>
        </p:spPr>
      </p:cxnSp>
      <p:sp>
        <p:nvSpPr>
          <p:cNvPr id="104" name="Google Shape;104;p1"/>
          <p:cNvSpPr txBox="1"/>
          <p:nvPr/>
        </p:nvSpPr>
        <p:spPr>
          <a:xfrm>
            <a:off x="4487159" y="5553499"/>
            <a:ext cx="7515654" cy="1138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hu-HU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Lénárt Tibor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2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református lelkipásztor, Monorierdő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"/>
          <p:cNvSpPr/>
          <p:nvPr/>
        </p:nvSpPr>
        <p:spPr>
          <a:xfrm>
            <a:off x="1538667" y="-17918"/>
            <a:ext cx="9714666" cy="3633659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A2DEF4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0" name="Google Shape;110;p2"/>
          <p:cNvSpPr txBox="1"/>
          <p:nvPr>
            <p:ph type="title"/>
          </p:nvPr>
        </p:nvSpPr>
        <p:spPr>
          <a:xfrm>
            <a:off x="1024128" y="398093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6000"/>
              <a:buFont typeface="Twentieth Century"/>
              <a:buNone/>
            </a:pPr>
            <a:r>
              <a:rPr lang="hu-HU" sz="6000"/>
              <a:t>A GYÜLEKEZET MISSZIÓJA</a:t>
            </a:r>
            <a:endParaRPr/>
          </a:p>
        </p:txBody>
      </p:sp>
      <p:sp>
        <p:nvSpPr>
          <p:cNvPr id="111" name="Google Shape;111;p2"/>
          <p:cNvSpPr txBox="1"/>
          <p:nvPr>
            <p:ph idx="1" type="body"/>
          </p:nvPr>
        </p:nvSpPr>
        <p:spPr>
          <a:xfrm>
            <a:off x="403761" y="1882239"/>
            <a:ext cx="11557011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1778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 "/>
            </a:pPr>
            <a:r>
              <a:rPr b="1" i="1" lang="hu-HU" sz="2800"/>
              <a:t>„Menjetek el tehát, tegyetek tanítvánnyá minden népet, megkeresztelve őket az Atyának, a Fiúnak és a Szentléleknek nevében, tanítva őket, hogy megtartsák mindazt, amit én parancsoltam nektek; és íme, én veletek vagyok minden napon a világ végezetéig.” (Mt 28,19-20)</a:t>
            </a:r>
            <a:endParaRPr/>
          </a:p>
        </p:txBody>
      </p:sp>
      <p:sp>
        <p:nvSpPr>
          <p:cNvPr id="112" name="Google Shape;112;p2"/>
          <p:cNvSpPr txBox="1"/>
          <p:nvPr/>
        </p:nvSpPr>
        <p:spPr>
          <a:xfrm>
            <a:off x="5260767" y="3714184"/>
            <a:ext cx="2208810" cy="5847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2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Világ</a:t>
            </a:r>
            <a:endParaRPr/>
          </a:p>
        </p:txBody>
      </p:sp>
      <p:sp>
        <p:nvSpPr>
          <p:cNvPr id="113" name="Google Shape;113;p2"/>
          <p:cNvSpPr/>
          <p:nvPr/>
        </p:nvSpPr>
        <p:spPr>
          <a:xfrm rot="5400000">
            <a:off x="9010168" y="2357566"/>
            <a:ext cx="778301" cy="3859482"/>
          </a:xfrm>
          <a:prstGeom prst="bentArrow">
            <a:avLst>
              <a:gd fmla="val 25000" name="adj1"/>
              <a:gd fmla="val 25000" name="adj2"/>
              <a:gd fmla="val 25000" name="adj3"/>
              <a:gd fmla="val 43750" name="adj4"/>
            </a:avLst>
          </a:prstGeom>
          <a:solidFill>
            <a:schemeClr val="accent1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4" name="Google Shape;114;p2"/>
          <p:cNvSpPr txBox="1"/>
          <p:nvPr/>
        </p:nvSpPr>
        <p:spPr>
          <a:xfrm>
            <a:off x="7552707" y="4035952"/>
            <a:ext cx="344384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Megtérésre hívás</a:t>
            </a:r>
            <a:endParaRPr/>
          </a:p>
        </p:txBody>
      </p:sp>
      <p:sp>
        <p:nvSpPr>
          <p:cNvPr id="115" name="Google Shape;115;p2"/>
          <p:cNvSpPr txBox="1"/>
          <p:nvPr/>
        </p:nvSpPr>
        <p:spPr>
          <a:xfrm>
            <a:off x="9617127" y="4726308"/>
            <a:ext cx="2208810" cy="5847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2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Új hívők</a:t>
            </a:r>
            <a:endParaRPr/>
          </a:p>
        </p:txBody>
      </p:sp>
      <p:sp>
        <p:nvSpPr>
          <p:cNvPr id="116" name="Google Shape;116;p2"/>
          <p:cNvSpPr/>
          <p:nvPr/>
        </p:nvSpPr>
        <p:spPr>
          <a:xfrm rot="10800000">
            <a:off x="7494558" y="5333420"/>
            <a:ext cx="3758775" cy="894362"/>
          </a:xfrm>
          <a:prstGeom prst="bentArrow">
            <a:avLst>
              <a:gd fmla="val 25000" name="adj1"/>
              <a:gd fmla="val 25000" name="adj2"/>
              <a:gd fmla="val 25000" name="adj3"/>
              <a:gd fmla="val 43750" name="adj4"/>
            </a:avLst>
          </a:prstGeom>
          <a:solidFill>
            <a:schemeClr val="accent1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7" name="Google Shape;117;p2"/>
          <p:cNvSpPr txBox="1"/>
          <p:nvPr/>
        </p:nvSpPr>
        <p:spPr>
          <a:xfrm>
            <a:off x="5040948" y="5717767"/>
            <a:ext cx="2410691" cy="5847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2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Tanítványok</a:t>
            </a:r>
            <a:endParaRPr/>
          </a:p>
        </p:txBody>
      </p:sp>
      <p:sp>
        <p:nvSpPr>
          <p:cNvPr id="118" name="Google Shape;118;p2"/>
          <p:cNvSpPr/>
          <p:nvPr/>
        </p:nvSpPr>
        <p:spPr>
          <a:xfrm rot="-5400000">
            <a:off x="2691900" y="3826028"/>
            <a:ext cx="855696" cy="3721667"/>
          </a:xfrm>
          <a:prstGeom prst="bentArrow">
            <a:avLst>
              <a:gd fmla="val 25000" name="adj1"/>
              <a:gd fmla="val 25000" name="adj2"/>
              <a:gd fmla="val 25000" name="adj3"/>
              <a:gd fmla="val 43750" name="adj4"/>
            </a:avLst>
          </a:prstGeom>
          <a:solidFill>
            <a:schemeClr val="accent1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9" name="Google Shape;119;p2"/>
          <p:cNvSpPr txBox="1"/>
          <p:nvPr/>
        </p:nvSpPr>
        <p:spPr>
          <a:xfrm>
            <a:off x="8799616" y="4478695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20" name="Google Shape;120;p2"/>
          <p:cNvSpPr txBox="1"/>
          <p:nvPr/>
        </p:nvSpPr>
        <p:spPr>
          <a:xfrm>
            <a:off x="7677396" y="5320824"/>
            <a:ext cx="344384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Megalapozás</a:t>
            </a:r>
            <a:endParaRPr/>
          </a:p>
        </p:txBody>
      </p:sp>
      <p:sp>
        <p:nvSpPr>
          <p:cNvPr id="121" name="Google Shape;121;p2"/>
          <p:cNvSpPr txBox="1"/>
          <p:nvPr/>
        </p:nvSpPr>
        <p:spPr>
          <a:xfrm>
            <a:off x="1630848" y="5225591"/>
            <a:ext cx="35622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7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Felkészítés a szolgálatra</a:t>
            </a:r>
            <a:endParaRPr/>
          </a:p>
        </p:txBody>
      </p:sp>
      <p:sp>
        <p:nvSpPr>
          <p:cNvPr id="122" name="Google Shape;122;p2"/>
          <p:cNvSpPr txBox="1"/>
          <p:nvPr/>
        </p:nvSpPr>
        <p:spPr>
          <a:xfrm>
            <a:off x="343395" y="4610252"/>
            <a:ext cx="2466416" cy="5847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2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Munkatársak</a:t>
            </a:r>
            <a:endParaRPr/>
          </a:p>
        </p:txBody>
      </p:sp>
      <p:sp>
        <p:nvSpPr>
          <p:cNvPr id="123" name="Google Shape;123;p2"/>
          <p:cNvSpPr/>
          <p:nvPr/>
        </p:nvSpPr>
        <p:spPr>
          <a:xfrm>
            <a:off x="1421199" y="3793242"/>
            <a:ext cx="3809385" cy="768120"/>
          </a:xfrm>
          <a:prstGeom prst="bentArrow">
            <a:avLst>
              <a:gd fmla="val 25000" name="adj1"/>
              <a:gd fmla="val 25000" name="adj2"/>
              <a:gd fmla="val 25000" name="adj3"/>
              <a:gd fmla="val 43750" name="adj4"/>
            </a:avLst>
          </a:prstGeom>
          <a:solidFill>
            <a:schemeClr val="accent1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24" name="Google Shape;124;p2"/>
          <p:cNvSpPr txBox="1"/>
          <p:nvPr/>
        </p:nvSpPr>
        <p:spPr>
          <a:xfrm>
            <a:off x="1774899" y="4148791"/>
            <a:ext cx="344384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Kiküldés a szolgálatra</a:t>
            </a:r>
            <a:endParaRPr/>
          </a:p>
        </p:txBody>
      </p:sp>
      <p:sp>
        <p:nvSpPr>
          <p:cNvPr id="125" name="Google Shape;125;p2"/>
          <p:cNvSpPr txBox="1"/>
          <p:nvPr/>
        </p:nvSpPr>
        <p:spPr>
          <a:xfrm>
            <a:off x="2453558" y="3382896"/>
            <a:ext cx="344384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DIAKÓNIA</a:t>
            </a:r>
            <a:endParaRPr/>
          </a:p>
        </p:txBody>
      </p:sp>
      <p:sp>
        <p:nvSpPr>
          <p:cNvPr id="126" name="Google Shape;126;p2"/>
          <p:cNvSpPr txBox="1"/>
          <p:nvPr/>
        </p:nvSpPr>
        <p:spPr>
          <a:xfrm>
            <a:off x="7578310" y="3429000"/>
            <a:ext cx="344384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EVANGELIZÁCIÓ</a:t>
            </a:r>
            <a:endParaRPr/>
          </a:p>
        </p:txBody>
      </p:sp>
      <p:sp>
        <p:nvSpPr>
          <p:cNvPr id="127" name="Google Shape;127;p2"/>
          <p:cNvSpPr txBox="1"/>
          <p:nvPr/>
        </p:nvSpPr>
        <p:spPr>
          <a:xfrm>
            <a:off x="4366906" y="6325871"/>
            <a:ext cx="375877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K  A  T  E  C  H  É  Z  I  S</a:t>
            </a:r>
            <a:endParaRPr/>
          </a:p>
        </p:txBody>
      </p:sp>
      <p:sp>
        <p:nvSpPr>
          <p:cNvPr id="128" name="Google Shape;128;p2"/>
          <p:cNvSpPr txBox="1"/>
          <p:nvPr/>
        </p:nvSpPr>
        <p:spPr>
          <a:xfrm>
            <a:off x="7645040" y="4761398"/>
            <a:ext cx="211945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KERESZTSÉG</a:t>
            </a:r>
            <a:endParaRPr/>
          </a:p>
        </p:txBody>
      </p:sp>
      <p:sp>
        <p:nvSpPr>
          <p:cNvPr id="129" name="Google Shape;129;p2"/>
          <p:cNvSpPr txBox="1"/>
          <p:nvPr/>
        </p:nvSpPr>
        <p:spPr>
          <a:xfrm>
            <a:off x="5090071" y="5214830"/>
            <a:ext cx="280215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ISTEN IMÁDATA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6000"/>
              <a:buFont typeface="Twentieth Century"/>
              <a:buNone/>
            </a:pPr>
            <a:r>
              <a:rPr lang="hu-HU" sz="6000"/>
              <a:t>A GYÜLEKEZET ÖT CÉLJA – RICK WARREN</a:t>
            </a:r>
            <a:endParaRPr sz="6000"/>
          </a:p>
        </p:txBody>
      </p:sp>
      <p:sp>
        <p:nvSpPr>
          <p:cNvPr id="135" name="Google Shape;135;p3"/>
          <p:cNvSpPr txBox="1"/>
          <p:nvPr>
            <p:ph idx="1" type="body"/>
          </p:nvPr>
        </p:nvSpPr>
        <p:spPr>
          <a:xfrm>
            <a:off x="748146" y="2000992"/>
            <a:ext cx="11186556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254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Char char=" "/>
            </a:pPr>
            <a:r>
              <a:rPr b="1" lang="hu-HU" sz="4000">
                <a:solidFill>
                  <a:srgbClr val="FFFF00"/>
                </a:solidFill>
              </a:rPr>
              <a:t>EVANGELIZÁCIÓ</a:t>
            </a:r>
            <a:endParaRPr/>
          </a:p>
          <a:p>
            <a:pPr indent="-2032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Char char=" "/>
            </a:pPr>
            <a:r>
              <a:rPr b="1" i="1" lang="hu-HU" sz="3200"/>
              <a:t>„Menjetek el szerte az egész világba, hirdessétek az evangéliumot minden teremtménynek!” (Mk 16,15)</a:t>
            </a:r>
            <a:endParaRPr/>
          </a:p>
          <a:p>
            <a:pPr indent="-2032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Char char=" "/>
            </a:pPr>
            <a:r>
              <a:rPr lang="hu-HU" sz="3200"/>
              <a:t>Mivel a gyülekezet tagjai ismerik az örök élet titkát, kötelességük azt továbbadni egészen addig, amíg csak egy ember is él a földön, aki nem ismerné még. Tehát a gyülekezet parancsa egészen addig a növekedés. A gyülekezet növekedésére és a közösség építésére nem saját érdekünkből kell törekedni, hanem azért, mert Isten meg akarja menteni az embereket.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6000"/>
              <a:buFont typeface="Twentieth Century"/>
              <a:buNone/>
            </a:pPr>
            <a:r>
              <a:rPr lang="hu-HU" sz="6000"/>
              <a:t>A GYÜLEKEZET ÖT CÉLJA – RICK WARREN</a:t>
            </a:r>
            <a:endParaRPr sz="6000"/>
          </a:p>
        </p:txBody>
      </p:sp>
      <p:sp>
        <p:nvSpPr>
          <p:cNvPr id="141" name="Google Shape;141;p4"/>
          <p:cNvSpPr txBox="1"/>
          <p:nvPr>
            <p:ph idx="1" type="body"/>
          </p:nvPr>
        </p:nvSpPr>
        <p:spPr>
          <a:xfrm>
            <a:off x="748145" y="2084832"/>
            <a:ext cx="11269683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254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Char char=" "/>
            </a:pPr>
            <a:r>
              <a:rPr b="1" lang="hu-HU" sz="4000">
                <a:solidFill>
                  <a:srgbClr val="7030A0"/>
                </a:solidFill>
              </a:rPr>
              <a:t>KERESZTSÉG</a:t>
            </a:r>
            <a:endParaRPr/>
          </a:p>
          <a:p>
            <a:pPr indent="-2032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Char char=" "/>
            </a:pPr>
            <a:r>
              <a:rPr b="1" i="1" lang="hu-HU" sz="3200"/>
              <a:t>„Menjetek el tehát, tegyetek tanítvánnyá minden népet, megkeresztelve őket az Atyának, a Fiúnak és a Szentléleknek nevében” (Mt 28,19) </a:t>
            </a:r>
            <a:endParaRPr/>
          </a:p>
          <a:p>
            <a:pPr indent="-2032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Char char=" "/>
            </a:pPr>
            <a:r>
              <a:rPr lang="hu-HU" sz="3200"/>
              <a:t>A keresztség a Krisztus testével való azonosulás, a Benne elrejtett közösség megpecsételése. Nemcsak a megváltás szimbóluma, hanem a közösség szimbóluma is. Nemcsak a Krisztusban való új életünket szimbolizálja, hanem a Krisztus testébe való beépülést is megjeleníti.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6000"/>
              <a:buFont typeface="Twentieth Century"/>
              <a:buNone/>
            </a:pPr>
            <a:r>
              <a:rPr lang="hu-HU" sz="6000"/>
              <a:t>A GYÜLEKEZET ÖT CÉLJA – RICK WARREN</a:t>
            </a:r>
            <a:endParaRPr sz="6000"/>
          </a:p>
        </p:txBody>
      </p:sp>
      <p:sp>
        <p:nvSpPr>
          <p:cNvPr id="147" name="Google Shape;147;p5"/>
          <p:cNvSpPr txBox="1"/>
          <p:nvPr>
            <p:ph idx="1" type="body"/>
          </p:nvPr>
        </p:nvSpPr>
        <p:spPr>
          <a:xfrm>
            <a:off x="748146" y="2286000"/>
            <a:ext cx="11186556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 fontScale="92500" lnSpcReduction="10000"/>
          </a:bodyPr>
          <a:lstStyle/>
          <a:p>
            <a:pPr indent="-23495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</a:pPr>
            <a:r>
              <a:rPr b="1" lang="hu-HU" sz="4000">
                <a:solidFill>
                  <a:srgbClr val="FF0000"/>
                </a:solidFill>
              </a:rPr>
              <a:t>ISTEN IMÁDATA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b="1" i="1" lang="hu-HU" sz="3200"/>
              <a:t>„Szeresd az Urat, a te Istenedet teljes szívedből, teljes lelkedből, teljes elmédből és teljes erődből!” (Mk 12,30)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lang="hu-HU" sz="3200"/>
              <a:t>A Szentírás az elejétől a végéig arra szólít fel bennünket, hogy magasztaljuk az Úr nevét, ünnepeljük az Ő jelenlétét. 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lang="hu-HU" sz="3200"/>
              <a:t>„Az egyház dicsőítő kórusa az Urának… Mi ugyanis oly sokszor keressük az egyházban a saját nevünknek és tiszteletünknek a megvalósulását. Aki ezt a célt szolgálja, az valószínűleg gyakran jár sikerrel, de teljesen rossz nyomon jár.” (M. te Velde)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6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6000"/>
              <a:buFont typeface="Twentieth Century"/>
              <a:buNone/>
            </a:pPr>
            <a:r>
              <a:rPr lang="hu-HU" sz="6000"/>
              <a:t>A GYÜLEKEZET ÖT CÉLJA – RICK WARREN</a:t>
            </a:r>
            <a:endParaRPr sz="6000"/>
          </a:p>
        </p:txBody>
      </p:sp>
      <p:sp>
        <p:nvSpPr>
          <p:cNvPr id="153" name="Google Shape;153;p6"/>
          <p:cNvSpPr txBox="1"/>
          <p:nvPr>
            <p:ph idx="1" type="body"/>
          </p:nvPr>
        </p:nvSpPr>
        <p:spPr>
          <a:xfrm>
            <a:off x="736271" y="1894826"/>
            <a:ext cx="11186556" cy="49631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 fontScale="92500" lnSpcReduction="10000"/>
          </a:bodyPr>
          <a:lstStyle/>
          <a:p>
            <a:pPr indent="-23495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</a:pPr>
            <a:r>
              <a:rPr b="1" lang="hu-HU" sz="4000">
                <a:solidFill>
                  <a:srgbClr val="0070C0"/>
                </a:solidFill>
              </a:rPr>
              <a:t>KATECHÉZIS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b="1" i="1" lang="hu-HU" sz="3200"/>
              <a:t>„tanítva őket, hogy megtartsák mindazt, amit én parancsoltam nektek” (Mt 28,20) 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lang="hu-HU" sz="3200"/>
              <a:t>κατηχέω – hallhatóvá, érthetővé, felfoghatóvá tenni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lang="hu-HU" sz="3200"/>
              <a:t>A gyülekezet azért van, hogy tanítsa, építse Isten népét. Gyülekezetként nemcsak arra van elhívásunk, hogy megnyerjük az embereket, hanem arra is, hogy tanítsuk őket. 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b="1" lang="hu-HU" sz="3200"/>
              <a:t>A tanítás tartalma: </a:t>
            </a:r>
            <a:r>
              <a:rPr i="1" lang="hu-HU" sz="3200"/>
              <a:t>„Mi őt hirdetjük, miközben minden embert teljes bölcsességgel intünk és tanítunk, hogy </a:t>
            </a:r>
            <a:r>
              <a:rPr b="1" i="1" lang="hu-HU" sz="3200"/>
              <a:t>minden embert tökéletessé tegyünk Krisztusban.</a:t>
            </a:r>
            <a:r>
              <a:rPr i="1" lang="hu-HU" sz="3200"/>
              <a:t>” (Kol 1,28)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7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6000"/>
              <a:buFont typeface="Twentieth Century"/>
              <a:buNone/>
            </a:pPr>
            <a:r>
              <a:rPr lang="hu-HU" sz="6000"/>
              <a:t>A GYÜLEKEZET ÖT CÉLJA – RICK WARREN</a:t>
            </a:r>
            <a:endParaRPr sz="6000"/>
          </a:p>
        </p:txBody>
      </p:sp>
      <p:sp>
        <p:nvSpPr>
          <p:cNvPr id="159" name="Google Shape;159;p7"/>
          <p:cNvSpPr txBox="1"/>
          <p:nvPr>
            <p:ph idx="1" type="body"/>
          </p:nvPr>
        </p:nvSpPr>
        <p:spPr>
          <a:xfrm>
            <a:off x="748146" y="2084832"/>
            <a:ext cx="11186556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 fontScale="92500" lnSpcReduction="20000"/>
          </a:bodyPr>
          <a:lstStyle/>
          <a:p>
            <a:pPr indent="-23495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</a:pPr>
            <a:r>
              <a:rPr b="1" lang="hu-HU" sz="4000">
                <a:solidFill>
                  <a:srgbClr val="00B050"/>
                </a:solidFill>
              </a:rPr>
              <a:t>DIAKÓNIA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b="1" i="1" lang="hu-HU" sz="3200"/>
              <a:t>„Szeresd felebarátodat, mint magadat!” (Mk 12,31)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lang="hu-HU" sz="3200"/>
              <a:t>Az istentisztelet folytatása a hétköznapokban. A gyülekezet nem önmagáért van, hanem hogy szolgáljon azon a településen, ahol Isten létrehívta, irgalmasságot gyakoroljon minden ember felé. A szolgálatban Isten irgalmas szeretete nyilvánul meg mások számára azáltal, hogy gondoskodnak szükségleteikről és orvosolják sebeiket Jézus nevében.</a:t>
            </a:r>
            <a:endParaRPr/>
          </a:p>
          <a:p>
            <a:pPr indent="-18796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ct val="100000"/>
              <a:buChar char=" "/>
            </a:pPr>
            <a:r>
              <a:rPr i="1" lang="hu-HU" sz="3200"/>
              <a:t>„Fáradozzatok annak a városnak a jólétén, ahová fogságba vitettelek titeket, és imádkozzatok érte az Úrhoz, mert annak a jólététől függ a ti jólétetek is!” (Jer 29,7)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8"/>
          <p:cNvSpPr/>
          <p:nvPr/>
        </p:nvSpPr>
        <p:spPr>
          <a:xfrm>
            <a:off x="2326093" y="2724073"/>
            <a:ext cx="962514" cy="1986453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6CEEF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65" name="Google Shape;165;p8"/>
          <p:cNvSpPr/>
          <p:nvPr/>
        </p:nvSpPr>
        <p:spPr>
          <a:xfrm rot="10800000">
            <a:off x="1360999" y="2084832"/>
            <a:ext cx="1016060" cy="4623021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6CEEF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66" name="Google Shape;166;p8"/>
          <p:cNvSpPr/>
          <p:nvPr/>
        </p:nvSpPr>
        <p:spPr>
          <a:xfrm>
            <a:off x="351279" y="4721400"/>
            <a:ext cx="962514" cy="1986453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76CEEF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67" name="Google Shape;167;p8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6000"/>
              <a:buFont typeface="Twentieth Century"/>
              <a:buNone/>
            </a:pPr>
            <a:r>
              <a:rPr lang="hu-HU" sz="6000"/>
              <a:t>SZOLGÁLATOK A GYÜLEKEZETBEN</a:t>
            </a:r>
            <a:endParaRPr/>
          </a:p>
        </p:txBody>
      </p:sp>
      <p:sp>
        <p:nvSpPr>
          <p:cNvPr id="168" name="Google Shape;168;p8"/>
          <p:cNvSpPr txBox="1"/>
          <p:nvPr/>
        </p:nvSpPr>
        <p:spPr>
          <a:xfrm>
            <a:off x="760370" y="2088616"/>
            <a:ext cx="2406869" cy="646331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6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IMÁDAT</a:t>
            </a:r>
            <a:endParaRPr/>
          </a:p>
        </p:txBody>
      </p:sp>
      <p:sp>
        <p:nvSpPr>
          <p:cNvPr id="169" name="Google Shape;169;p8"/>
          <p:cNvSpPr txBox="1"/>
          <p:nvPr/>
        </p:nvSpPr>
        <p:spPr>
          <a:xfrm>
            <a:off x="760370" y="3081843"/>
            <a:ext cx="2406869" cy="646331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600">
                <a:solidFill>
                  <a:srgbClr val="318B7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DIAKÓNIA</a:t>
            </a:r>
            <a:endParaRPr/>
          </a:p>
        </p:txBody>
      </p:sp>
      <p:sp>
        <p:nvSpPr>
          <p:cNvPr id="170" name="Google Shape;170;p8"/>
          <p:cNvSpPr txBox="1"/>
          <p:nvPr/>
        </p:nvSpPr>
        <p:spPr>
          <a:xfrm>
            <a:off x="73754" y="4075070"/>
            <a:ext cx="3780100" cy="646331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600">
                <a:solidFill>
                  <a:srgbClr val="FFFF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EVANGELIZÁCIÓ</a:t>
            </a:r>
            <a:endParaRPr/>
          </a:p>
        </p:txBody>
      </p:sp>
      <p:sp>
        <p:nvSpPr>
          <p:cNvPr id="171" name="Google Shape;171;p8"/>
          <p:cNvSpPr txBox="1"/>
          <p:nvPr/>
        </p:nvSpPr>
        <p:spPr>
          <a:xfrm>
            <a:off x="636056" y="6061524"/>
            <a:ext cx="2697534" cy="646331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600">
                <a:solidFill>
                  <a:srgbClr val="0070C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KATECHÉZIS</a:t>
            </a:r>
            <a:endParaRPr/>
          </a:p>
        </p:txBody>
      </p:sp>
      <p:sp>
        <p:nvSpPr>
          <p:cNvPr id="172" name="Google Shape;172;p8"/>
          <p:cNvSpPr txBox="1"/>
          <p:nvPr/>
        </p:nvSpPr>
        <p:spPr>
          <a:xfrm>
            <a:off x="594015" y="5068297"/>
            <a:ext cx="2739575" cy="646331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600">
                <a:solidFill>
                  <a:srgbClr val="7030A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KERESZTSÉG</a:t>
            </a:r>
            <a:endParaRPr/>
          </a:p>
        </p:txBody>
      </p:sp>
      <p:sp>
        <p:nvSpPr>
          <p:cNvPr id="173" name="Google Shape;173;p8"/>
          <p:cNvSpPr/>
          <p:nvPr/>
        </p:nvSpPr>
        <p:spPr>
          <a:xfrm>
            <a:off x="4277711" y="2138512"/>
            <a:ext cx="788276" cy="54653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74" name="Google Shape;174;p8"/>
          <p:cNvSpPr txBox="1"/>
          <p:nvPr/>
        </p:nvSpPr>
        <p:spPr>
          <a:xfrm>
            <a:off x="5489844" y="1873172"/>
            <a:ext cx="6379779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Istentisztelet, liturgikus szolgálatok, imacsoportok, dicsőítés</a:t>
            </a:r>
            <a:endParaRPr/>
          </a:p>
        </p:txBody>
      </p:sp>
      <p:sp>
        <p:nvSpPr>
          <p:cNvPr id="175" name="Google Shape;175;p8"/>
          <p:cNvSpPr/>
          <p:nvPr/>
        </p:nvSpPr>
        <p:spPr>
          <a:xfrm>
            <a:off x="4277711" y="3131739"/>
            <a:ext cx="788276" cy="54653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B050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76" name="Google Shape;176;p8"/>
          <p:cNvSpPr txBox="1"/>
          <p:nvPr/>
        </p:nvSpPr>
        <p:spPr>
          <a:xfrm>
            <a:off x="5489844" y="2867957"/>
            <a:ext cx="6622515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rgbClr val="318B7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Adományozás, látogatás, lelkigondozás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rgbClr val="318B7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fizikai munkák, intézményi szolgálat</a:t>
            </a:r>
            <a:endParaRPr/>
          </a:p>
        </p:txBody>
      </p:sp>
      <p:sp>
        <p:nvSpPr>
          <p:cNvPr id="177" name="Google Shape;177;p8"/>
          <p:cNvSpPr/>
          <p:nvPr/>
        </p:nvSpPr>
        <p:spPr>
          <a:xfrm>
            <a:off x="4277711" y="4124966"/>
            <a:ext cx="788276" cy="54653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78" name="Google Shape;178;p8"/>
          <p:cNvSpPr txBox="1"/>
          <p:nvPr/>
        </p:nvSpPr>
        <p:spPr>
          <a:xfrm>
            <a:off x="5489844" y="3859626"/>
            <a:ext cx="6379779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rgbClr val="FFFF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Bizonyságtétel szóban és írásban, hívogatás, Kereszt-kérdések</a:t>
            </a:r>
            <a:endParaRPr/>
          </a:p>
        </p:txBody>
      </p:sp>
      <p:sp>
        <p:nvSpPr>
          <p:cNvPr id="179" name="Google Shape;179;p8"/>
          <p:cNvSpPr/>
          <p:nvPr/>
        </p:nvSpPr>
        <p:spPr>
          <a:xfrm>
            <a:off x="4277711" y="5068297"/>
            <a:ext cx="788276" cy="54653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7030A0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80" name="Google Shape;180;p8"/>
          <p:cNvSpPr txBox="1"/>
          <p:nvPr/>
        </p:nvSpPr>
        <p:spPr>
          <a:xfrm>
            <a:off x="5489844" y="4852853"/>
            <a:ext cx="6379779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rgbClr val="7030A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Megkereszteltek, konfirmáltak követése, kísérése</a:t>
            </a:r>
            <a:endParaRPr/>
          </a:p>
        </p:txBody>
      </p:sp>
      <p:sp>
        <p:nvSpPr>
          <p:cNvPr id="181" name="Google Shape;181;p8"/>
          <p:cNvSpPr/>
          <p:nvPr/>
        </p:nvSpPr>
        <p:spPr>
          <a:xfrm>
            <a:off x="4277711" y="6011628"/>
            <a:ext cx="788276" cy="546538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70C0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B0F0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82" name="Google Shape;182;p8"/>
          <p:cNvSpPr txBox="1"/>
          <p:nvPr/>
        </p:nvSpPr>
        <p:spPr>
          <a:xfrm>
            <a:off x="5489844" y="5688118"/>
            <a:ext cx="6379779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rgbClr val="0070C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Hittan, gyermekszolgálatok, házicsoport, lelkivezetés, mentorálás</a:t>
            </a:r>
            <a:endParaRPr sz="3200">
              <a:solidFill>
                <a:srgbClr val="0070C0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9"/>
          <p:cNvSpPr txBox="1"/>
          <p:nvPr>
            <p:ph type="title"/>
          </p:nvPr>
        </p:nvSpPr>
        <p:spPr>
          <a:xfrm>
            <a:off x="973091" y="611198"/>
            <a:ext cx="3132236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6000"/>
              <a:buFont typeface="Twentieth Century"/>
              <a:buNone/>
            </a:pPr>
            <a:r>
              <a:rPr lang="hu-HU" sz="6000"/>
              <a:t>A LÜKTETŐ GYÜLEKEZET</a:t>
            </a:r>
            <a:endParaRPr/>
          </a:p>
        </p:txBody>
      </p:sp>
      <p:sp>
        <p:nvSpPr>
          <p:cNvPr id="188" name="Google Shape;188;p9"/>
          <p:cNvSpPr/>
          <p:nvPr/>
        </p:nvSpPr>
        <p:spPr>
          <a:xfrm>
            <a:off x="178130" y="0"/>
            <a:ext cx="12192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189" name="Google Shape;18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96467" y="160432"/>
            <a:ext cx="5494442" cy="6699106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9"/>
          <p:cNvSpPr/>
          <p:nvPr/>
        </p:nvSpPr>
        <p:spPr>
          <a:xfrm rot="-6835871">
            <a:off x="5605250" y="3080586"/>
            <a:ext cx="498605" cy="221168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91" name="Google Shape;191;p9"/>
          <p:cNvSpPr/>
          <p:nvPr/>
        </p:nvSpPr>
        <p:spPr>
          <a:xfrm rot="-3676915">
            <a:off x="8952003" y="3080586"/>
            <a:ext cx="498605" cy="221168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147EA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descr="Dobogó Szív Elevenen - Ingyenes GIF-ek a Pixabayen - Pixabay" id="192" name="Google Shape;192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76812" y="1891071"/>
            <a:ext cx="3333750" cy="2971801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9"/>
          <p:cNvSpPr txBox="1"/>
          <p:nvPr/>
        </p:nvSpPr>
        <p:spPr>
          <a:xfrm>
            <a:off x="7261204" y="3053495"/>
            <a:ext cx="76496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MAG</a:t>
            </a:r>
            <a:endParaRPr/>
          </a:p>
        </p:txBody>
      </p:sp>
      <p:sp>
        <p:nvSpPr>
          <p:cNvPr id="194" name="Google Shape;194;p9"/>
          <p:cNvSpPr txBox="1"/>
          <p:nvPr/>
        </p:nvSpPr>
        <p:spPr>
          <a:xfrm rot="-1438003">
            <a:off x="2051463" y="4847714"/>
            <a:ext cx="324748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EVANGELIZÁCIÓ</a:t>
            </a:r>
            <a:endParaRPr/>
          </a:p>
        </p:txBody>
      </p:sp>
      <p:sp>
        <p:nvSpPr>
          <p:cNvPr id="195" name="Google Shape;195;p9"/>
          <p:cNvSpPr txBox="1"/>
          <p:nvPr/>
        </p:nvSpPr>
        <p:spPr>
          <a:xfrm rot="1774536">
            <a:off x="10034451" y="5254965"/>
            <a:ext cx="324748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32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DIAKÓNIA</a:t>
            </a:r>
            <a:endParaRPr/>
          </a:p>
        </p:txBody>
      </p:sp>
      <p:sp>
        <p:nvSpPr>
          <p:cNvPr id="196" name="Google Shape;196;p9"/>
          <p:cNvSpPr txBox="1"/>
          <p:nvPr/>
        </p:nvSpPr>
        <p:spPr>
          <a:xfrm>
            <a:off x="480767" y="2405381"/>
            <a:ext cx="4211654" cy="21852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6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A diakónia hitelesíti az evangelizációt!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hu-HU" sz="32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(</a:t>
            </a:r>
            <a:r>
              <a:rPr lang="hu-HU" sz="3200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Lásd: ősegyház példája)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Twentieth Century"/>
              <a:buNone/>
            </a:pPr>
            <a:r>
              <a:rPr lang="hu-HU" sz="6000"/>
              <a:t>KÉRDÉSEK, AMIKET IDŐRŐL IDŐRE FEL KELL TENNÜNK </a:t>
            </a:r>
            <a:endParaRPr/>
          </a:p>
        </p:txBody>
      </p:sp>
      <p:sp>
        <p:nvSpPr>
          <p:cNvPr id="202" name="Google Shape;202;p10"/>
          <p:cNvSpPr txBox="1"/>
          <p:nvPr>
            <p:ph idx="1" type="body"/>
          </p:nvPr>
        </p:nvSpPr>
        <p:spPr>
          <a:xfrm>
            <a:off x="788276" y="2084832"/>
            <a:ext cx="11214538" cy="42245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2032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Char char=" "/>
            </a:pPr>
            <a:r>
              <a:rPr b="1" lang="hu-HU" sz="3200">
                <a:solidFill>
                  <a:srgbClr val="FF0000"/>
                </a:solidFill>
              </a:rPr>
              <a:t>ELKÖTELEZŐDÉS: </a:t>
            </a:r>
            <a:r>
              <a:rPr lang="hu-HU" sz="3200"/>
              <a:t>Akarunk-e tenni bármit, ami illeszkedik ebbe a struktúrába?</a:t>
            </a:r>
            <a:endParaRPr/>
          </a:p>
          <a:p>
            <a:pPr indent="-2032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Char char=" "/>
            </a:pPr>
            <a:r>
              <a:rPr b="1" lang="hu-HU" sz="3200">
                <a:solidFill>
                  <a:srgbClr val="FF0000"/>
                </a:solidFill>
              </a:rPr>
              <a:t>MOTIVÁCIÓ:</a:t>
            </a:r>
            <a:r>
              <a:rPr lang="hu-HU" sz="3200"/>
              <a:t> Amit teszünk, illeszkedik-e ebbe a struktúrába?</a:t>
            </a:r>
            <a:endParaRPr/>
          </a:p>
          <a:p>
            <a:pPr indent="-2032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Char char=" "/>
            </a:pPr>
            <a:r>
              <a:rPr b="1" lang="hu-HU" sz="3200">
                <a:solidFill>
                  <a:srgbClr val="FF0000"/>
                </a:solidFill>
              </a:rPr>
              <a:t>HATÉKONYSÁG:</a:t>
            </a:r>
            <a:r>
              <a:rPr lang="hu-HU" sz="3200"/>
              <a:t> Szolgálatainkon keresztül történnek-e életváltozások?</a:t>
            </a:r>
            <a:endParaRPr/>
          </a:p>
          <a:p>
            <a:pPr indent="-2032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Char char=" "/>
            </a:pPr>
            <a:r>
              <a:rPr b="1" lang="hu-HU" sz="3200">
                <a:solidFill>
                  <a:srgbClr val="FF0000"/>
                </a:solidFill>
              </a:rPr>
              <a:t>ÖNREFLEXIÓ: </a:t>
            </a:r>
            <a:r>
              <a:rPr lang="hu-HU" sz="3200"/>
              <a:t>Az evangélium mérlegére tesszük-e rendszeresen szolgálatunkat?</a:t>
            </a:r>
            <a:endParaRPr/>
          </a:p>
          <a:p>
            <a:pPr indent="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32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1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hu-HU"/>
              <a:t>KONKRÉT PÉLDÁK GYÜLEKEZETÜNKBŐL - DIAKÓNIA</a:t>
            </a:r>
            <a:endParaRPr/>
          </a:p>
        </p:txBody>
      </p:sp>
      <p:sp>
        <p:nvSpPr>
          <p:cNvPr id="208" name="Google Shape;208;p11"/>
          <p:cNvSpPr txBox="1"/>
          <p:nvPr>
            <p:ph idx="1" type="body"/>
          </p:nvPr>
        </p:nvSpPr>
        <p:spPr>
          <a:xfrm>
            <a:off x="1024128" y="2285999"/>
            <a:ext cx="10881926" cy="42184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hu-HU" sz="3600"/>
              <a:t>Adománygyűjtés – osztás (tanszer, karácsonyi csomag, céltámogatások, stb.)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600"/>
              <a:buNone/>
            </a:pPr>
            <a:r>
              <a:rPr lang="hu-HU" sz="3600"/>
              <a:t>Vis major helyzetek (pl. ukrán háború, árvizek, stb.)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600"/>
              <a:buNone/>
            </a:pPr>
            <a:r>
              <a:rPr lang="hu-HU" sz="3600"/>
              <a:t>Táboroztatás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600"/>
              <a:buNone/>
            </a:pPr>
            <a:r>
              <a:rPr lang="hu-HU" sz="3600"/>
              <a:t>Bölcsőde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600"/>
              <a:buNone/>
            </a:pPr>
            <a:r>
              <a:rPr lang="hu-HU" sz="3600"/>
              <a:t>Távlati terv: segítő szolgálat a kapcsolati erőszakot szenvedőknek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2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hu-HU"/>
              <a:t>A DIAKÓNIA SIKERE</a:t>
            </a:r>
            <a:endParaRPr/>
          </a:p>
        </p:txBody>
      </p:sp>
      <p:sp>
        <p:nvSpPr>
          <p:cNvPr id="214" name="Google Shape;214;p12"/>
          <p:cNvSpPr txBox="1"/>
          <p:nvPr>
            <p:ph idx="1" type="body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2032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Char char=" "/>
            </a:pPr>
            <a:r>
              <a:rPr lang="hu-HU" sz="3200"/>
              <a:t>„Vajon nem tízen tisztultak-e meg? Hol van a többi kilenc? Nem akadt más, aki visszatért volna, hogy dicsőítse Istent, csak ez az idegen?” (Lk 17,17-18)</a:t>
            </a:r>
            <a:endParaRPr/>
          </a:p>
          <a:p>
            <a:pPr indent="-2032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200"/>
              <a:buChar char=" "/>
            </a:pPr>
            <a:r>
              <a:rPr b="1" lang="hu-HU" sz="3200"/>
              <a:t>A diakónia sikere az, hogy te megtetted mindazt, ami tőled telt.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3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b="1" lang="hu-HU"/>
              <a:t>KÖSZÖNÖM SZÉPEN A FIGYELMET!</a:t>
            </a:r>
            <a:endParaRPr/>
          </a:p>
        </p:txBody>
      </p:sp>
      <p:sp>
        <p:nvSpPr>
          <p:cNvPr id="220" name="Google Shape;220;p13"/>
          <p:cNvSpPr txBox="1"/>
          <p:nvPr>
            <p:ph idx="1" type="body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-té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Integrá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2024-01-30T08:12:04Z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