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56" r:id="rId5"/>
    <p:sldId id="260" r:id="rId6"/>
    <p:sldId id="263" r:id="rId7"/>
    <p:sldId id="291" r:id="rId8"/>
    <p:sldId id="292" r:id="rId9"/>
    <p:sldId id="283" r:id="rId10"/>
    <p:sldId id="276" r:id="rId11"/>
    <p:sldId id="257" r:id="rId12"/>
    <p:sldId id="280" r:id="rId13"/>
    <p:sldId id="289" r:id="rId14"/>
    <p:sldId id="290" r:id="rId15"/>
    <p:sldId id="274" r:id="rId16"/>
    <p:sldId id="284" r:id="rId17"/>
    <p:sldId id="285" r:id="rId18"/>
    <p:sldId id="288" r:id="rId19"/>
    <p:sldId id="293" r:id="rId20"/>
    <p:sldId id="287" r:id="rId21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ffice5 MRSZ" initials="OM" lastIdx="1" clrIdx="0">
    <p:extLst>
      <p:ext uri="{19B8F6BF-5375-455C-9EA6-DF929625EA0E}">
        <p15:presenceInfo xmlns:p15="http://schemas.microsoft.com/office/powerpoint/2012/main" userId="Office5 MR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AD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3" autoAdjust="0"/>
    <p:restoredTop sz="94641" autoAdjust="0"/>
  </p:normalViewPr>
  <p:slideViewPr>
    <p:cSldViewPr snapToGrid="0" showGuides="1">
      <p:cViewPr>
        <p:scale>
          <a:sx n="77" d="100"/>
          <a:sy n="77" d="100"/>
        </p:scale>
        <p:origin x="864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1879C0-567E-45BE-A7A4-FB002DD87920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6D7178-AEFF-48D0-8E54-7F699A30BF0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91514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6D7178-AEFF-48D0-8E54-7F699A30BF09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20856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1261500-2112-44FF-A1A1-A00DFAA0C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E01A1786-DFDB-4ADB-9860-B9AACA530A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DC98C18-872B-413E-95A9-147D691A9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83ADA172-B5D4-45B0-8225-47E55CFA2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E3FD8BD6-F70F-4B63-93B1-921E106B4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05528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7F1555D-FEC9-451A-BA76-3FEF63501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3F53657-4F8D-4AB2-B031-095DA2812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47915EE5-98F1-47DD-970C-100C03476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32886A27-9D66-4292-8393-8B031DED3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26C2A50-2F0E-4BB7-9AC0-F192D188B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C6A510E4-44F9-4D85-B4FA-E62CF6D66A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6407422"/>
            <a:ext cx="1333500" cy="26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322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309C12B-A7A5-41DC-B59F-512F516E5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3D477F26-505E-4632-BD9C-4CB55FCEF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26E51D8E-5E3D-4140-8CEB-12264E809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D7C72494-F4AC-4E76-913F-19326A235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4FD72AF6-75C1-4702-ADEF-409341D5F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87165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5A05755-932A-490C-A9A9-CB9E91F1C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10137F3-DC30-40BB-AA4C-2B82E7A34F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6FE4A360-F763-461A-9945-5EF53ACF6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15606DE7-9A8A-497B-805C-9F3E886AA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C74F7256-212E-43E8-9A7F-81B1274B7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3FFBDE1D-06FE-4269-B21C-01DDF1956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91165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91BDEA9-0137-4B55-99F4-097965046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B78A47A0-A279-4312-8EF5-6911D41BA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0B1729C3-7D11-428B-B42C-DFFD5E9F0D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466271EE-B379-48E7-BF8A-BBAA6B3E5A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FBCB3457-DD82-495E-A7E1-E2B3F19760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5D53A7B1-C3FC-477F-B9AA-B1FC73EF5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C08E188D-1DE8-42D6-9641-3711BC39C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353A3B36-6714-4808-9B75-D794FD6F2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7788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880DB47-FDE2-4290-9A88-799F52656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20C3C414-C441-4BDF-9935-6C2164163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757CC305-332E-4D17-BDD9-A867BFBD1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C13F0410-D52D-4133-93CE-D87B1986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85412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6A64CAB8-91C1-468F-8BA3-8A27EEC48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0CDB8ABC-8160-4A6C-9819-F64596AF6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75466A35-C80A-4143-8151-5384B547C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CB020A37-E216-433F-A8E9-93BBD1AB270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6407422"/>
            <a:ext cx="1333500" cy="26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147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E389118-83AD-4E8B-8F37-AD97A67C3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D7D0DE4-BEA0-4FB2-8187-69DC07978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0FA7DCE3-E39B-4CDC-9D1C-BA4C844E4D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74821532-0F8E-4F6C-AB72-B6FB3D19A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212C53C6-3708-4359-A739-DA1F4779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5026203C-82C1-4A5F-9AE6-2B2B894A4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7812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A0CBE2F-598D-42CD-AF57-03C928431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FEC4A926-C0D5-4F8D-98CE-266F1C3B6E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1795B352-AE9C-4A7B-8CFE-650B7D39F1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09E3D08B-6FAD-42C1-84E6-1F2E7E74A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CDB71A6E-E9BF-47E6-ADF2-68CD6D542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827DCDBF-19A0-47D6-B96B-1E9DC5FBD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46496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F240DE0-B948-4D5B-AE2A-5C635E1BC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C3D19CA0-3987-42C6-8B6F-E899153376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AEC2A1D1-D177-4F82-AECA-2D5615504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49500B6-2979-4E85-B8C3-997E9BFD9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6AFCD5D4-D1BD-4023-A198-9C1DAFF81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26192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3FCB6BD9-4B60-48AA-8E75-CC79C3A134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95598C4E-CBD7-4DF9-A126-90FB0000CE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C6D059E5-9311-460A-A7A5-5B3B7987C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061A9-2961-45B5-BB80-B7BEDE8097F2}" type="datetimeFigureOut">
              <a:rPr lang="hu-HU" smtClean="0"/>
              <a:t>2025. 03. 19.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383BD6C8-BCA4-48FE-8A4B-44E532E47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FD499E0-8EBF-497A-86C1-47D061A4B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1BF7-B29D-42B0-A23A-805BC3A1667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23211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9E6B435F-A4A8-4881-B8C4-53087BF9E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1DC18F1E-52A9-41A5-A14C-74A3DABDD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6A7F4AC-0CC8-4251-B45D-F6D0E53DD7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cumin Pro" panose="020B0504020202020204" pitchFamily="34" charset="-18"/>
              </a:defRPr>
            </a:lvl1pPr>
          </a:lstStyle>
          <a:p>
            <a:fld id="{014061A9-2961-45B5-BB80-B7BEDE8097F2}" type="datetimeFigureOut">
              <a:rPr lang="hu-HU" smtClean="0"/>
              <a:pPr/>
              <a:t>2025. 03. 19.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3ECC2A97-E0C2-4B0F-AAF7-B0731CAC49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cumin Pro" panose="020B0504020202020204" pitchFamily="34" charset="-18"/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12D47EF-753B-46CE-B7A7-01879BBEB4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cumin Pro" panose="020B0504020202020204" pitchFamily="34" charset="-18"/>
              </a:defRPr>
            </a:lvl1pPr>
          </a:lstStyle>
          <a:p>
            <a:fld id="{47B91BF7-B29D-42B0-A23A-805BC3A1667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59331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cumin Pro" panose="020B0504020202020204" pitchFamily="34" charset="-18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cumin Pro" panose="020B0504020202020204" pitchFamily="34" charset="-18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cumin Pro" panose="020B0504020202020204" pitchFamily="34" charset="-18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cumin Pro" panose="020B0504020202020204" pitchFamily="34" charset="-18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cumin Pro" panose="020B0504020202020204" pitchFamily="34" charset="-18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cumin Pro" panose="020B0504020202020204" pitchFamily="34" charset="-18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sv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svg"/><Relationship Id="rId10" Type="http://schemas.openxmlformats.org/officeDocument/2006/relationships/image" Target="../media/image24.sv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5.jp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eg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jpg"/><Relationship Id="rId7" Type="http://schemas.openxmlformats.org/officeDocument/2006/relationships/image" Target="../media/image36.sv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40.svg"/><Relationship Id="rId5" Type="http://schemas.openxmlformats.org/officeDocument/2006/relationships/image" Target="../media/image34.sv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g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zövegdoboz 26">
            <a:extLst>
              <a:ext uri="{FF2B5EF4-FFF2-40B4-BE49-F238E27FC236}">
                <a16:creationId xmlns:a16="http://schemas.microsoft.com/office/drawing/2014/main" id="{1A1D43A9-A489-420C-A05F-061206299334}"/>
              </a:ext>
            </a:extLst>
          </p:cNvPr>
          <p:cNvSpPr txBox="1"/>
          <p:nvPr/>
        </p:nvSpPr>
        <p:spPr>
          <a:xfrm>
            <a:off x="1199861" y="5538829"/>
            <a:ext cx="9945757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4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MINŐSÉGI TERMÉK • SZERETHETŐ ÜGY</a:t>
            </a:r>
            <a:endParaRPr lang="hu-H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Kép 2" descr="A képen Betűtípus, szöveg, Grafika, embléma látható&#10;&#10;Automatikusan generált leírás">
            <a:extLst>
              <a:ext uri="{FF2B5EF4-FFF2-40B4-BE49-F238E27FC236}">
                <a16:creationId xmlns:a16="http://schemas.microsoft.com/office/drawing/2014/main" id="{2F3B4CA4-A847-8F9C-BE57-CFBD1FBD1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98" y="0"/>
            <a:ext cx="9377915" cy="5579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05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ép 11">
            <a:extLst>
              <a:ext uri="{FF2B5EF4-FFF2-40B4-BE49-F238E27FC236}">
                <a16:creationId xmlns:a16="http://schemas.microsoft.com/office/drawing/2014/main" id="{00BDF5A4-79EA-48A0-B22A-60D10B812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9" r="20729"/>
          <a:stretch/>
        </p:blipFill>
        <p:spPr>
          <a:xfrm>
            <a:off x="-1105069" y="0"/>
            <a:ext cx="6313173" cy="6858000"/>
          </a:xfrm>
          <a:prstGeom prst="rect">
            <a:avLst/>
          </a:prstGeom>
        </p:spPr>
      </p:pic>
      <p:pic>
        <p:nvPicPr>
          <p:cNvPr id="4" name="Ábra 3" descr="Otthon egyszínű kitöltéssel">
            <a:extLst>
              <a:ext uri="{FF2B5EF4-FFF2-40B4-BE49-F238E27FC236}">
                <a16:creationId xmlns:a16="http://schemas.microsoft.com/office/drawing/2014/main" id="{FAA56F6B-8CBC-4FFB-86CC-6C6C5973B0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338011" y="1323769"/>
            <a:ext cx="914400" cy="914400"/>
          </a:xfrm>
          <a:prstGeom prst="rect">
            <a:avLst/>
          </a:prstGeom>
        </p:spPr>
      </p:pic>
      <p:pic>
        <p:nvPicPr>
          <p:cNvPr id="8" name="Ábra 7" descr="Csoportos siker egyszínű kitöltéssel">
            <a:extLst>
              <a:ext uri="{FF2B5EF4-FFF2-40B4-BE49-F238E27FC236}">
                <a16:creationId xmlns:a16="http://schemas.microsoft.com/office/drawing/2014/main" id="{C94F5DB6-3E38-4DDC-B3B7-5BB84F196C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5354239" y="4934069"/>
            <a:ext cx="914400" cy="914400"/>
          </a:xfrm>
          <a:prstGeom prst="rect">
            <a:avLst/>
          </a:prstGeom>
        </p:spPr>
      </p:pic>
      <p:pic>
        <p:nvPicPr>
          <p:cNvPr id="10" name="Ábra 9" descr="Tányér egyszínű kitöltéssel">
            <a:extLst>
              <a:ext uri="{FF2B5EF4-FFF2-40B4-BE49-F238E27FC236}">
                <a16:creationId xmlns:a16="http://schemas.microsoft.com/office/drawing/2014/main" id="{4FF1658F-A250-44F5-B3AF-DC74E665ED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5367220" y="3117546"/>
            <a:ext cx="914400" cy="914400"/>
          </a:xfrm>
          <a:prstGeom prst="rect">
            <a:avLst/>
          </a:prstGeom>
        </p:spPr>
      </p:pic>
      <p:sp>
        <p:nvSpPr>
          <p:cNvPr id="15" name="Szövegdoboz 14">
            <a:extLst>
              <a:ext uri="{FF2B5EF4-FFF2-40B4-BE49-F238E27FC236}">
                <a16:creationId xmlns:a16="http://schemas.microsoft.com/office/drawing/2014/main" id="{AEBEE4E3-6847-4174-A10A-0EA6EC687115}"/>
              </a:ext>
            </a:extLst>
          </p:cNvPr>
          <p:cNvSpPr txBox="1"/>
          <p:nvPr/>
        </p:nvSpPr>
        <p:spPr>
          <a:xfrm>
            <a:off x="6383038" y="3069273"/>
            <a:ext cx="5392194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2000" cap="all" dirty="0"/>
              <a:t>HELYI HÁTRÁNYOS HELYZETŰ GYERMEKEK ÉS CSALÁDOK KÖRÉBEN SZOCIÁLIS-FEJLESZTÉSI SZOLGÁLAT</a:t>
            </a:r>
            <a:endParaRPr lang="hu-HU" b="1" cap="all" dirty="0">
              <a:latin typeface="Acumin Pro"/>
              <a:cs typeface="Calibri"/>
            </a:endParaRP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57203AD3-D9FB-4001-A41D-DFAEF2C37ED9}"/>
              </a:ext>
            </a:extLst>
          </p:cNvPr>
          <p:cNvSpPr txBox="1"/>
          <p:nvPr/>
        </p:nvSpPr>
        <p:spPr>
          <a:xfrm>
            <a:off x="6422184" y="5007603"/>
            <a:ext cx="541532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2000" dirty="0">
                <a:latin typeface="Acumin Pro"/>
                <a:ea typeface="+mn-lt"/>
                <a:cs typeface="+mn-lt"/>
              </a:rPr>
              <a:t>NYITOTTSÁG A HELYIEK RÉSZÉRŐL GAZDASÁGFEJLESZTÉSI TEVÉKENYSÉG KEZDÉSÉRE</a:t>
            </a:r>
            <a:endParaRPr lang="hu-HU" sz="2000" b="1" dirty="0">
              <a:latin typeface="Acumin Pro"/>
              <a:ea typeface="+mn-lt"/>
              <a:cs typeface="+mn-lt"/>
            </a:endParaRP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9A862815-88BD-C792-5508-1B8978438421}"/>
              </a:ext>
            </a:extLst>
          </p:cNvPr>
          <p:cNvSpPr txBox="1"/>
          <p:nvPr/>
        </p:nvSpPr>
        <p:spPr>
          <a:xfrm>
            <a:off x="6343888" y="1329596"/>
            <a:ext cx="5429519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2000" dirty="0">
                <a:latin typeface="Acumin Pro"/>
                <a:ea typeface="+mn-lt"/>
                <a:cs typeface="+mn-lt"/>
              </a:rPr>
              <a:t>MAGYAR REFORMÁTUS SZERETETSZOLGÁLAT,</a:t>
            </a:r>
          </a:p>
          <a:p>
            <a:r>
              <a:rPr lang="hu-HU" sz="2000" dirty="0">
                <a:latin typeface="Acumin Pro"/>
                <a:ea typeface="+mn-lt"/>
                <a:cs typeface="+mn-lt"/>
              </a:rPr>
              <a:t>FELZÁRKÓZÓ TELEPÜLÉSEK PROGRAM</a:t>
            </a:r>
          </a:p>
          <a:p>
            <a:r>
              <a:rPr lang="hu-HU" sz="2000" dirty="0">
                <a:latin typeface="Acumin Pro"/>
                <a:ea typeface="+mn-lt"/>
                <a:cs typeface="+mn-lt"/>
              </a:rPr>
              <a:t>MEZŐLADÁNY, 2020</a:t>
            </a:r>
            <a:endParaRPr lang="hu-HU" sz="2000" dirty="0">
              <a:latin typeface="Acumin Pro"/>
            </a:endParaRPr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AD225F3E-EBEB-9DA2-58AE-F9CFF5368977}"/>
              </a:ext>
            </a:extLst>
          </p:cNvPr>
          <p:cNvSpPr txBox="1"/>
          <p:nvPr/>
        </p:nvSpPr>
        <p:spPr>
          <a:xfrm>
            <a:off x="4015409" y="0"/>
            <a:ext cx="8176591" cy="70788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hu-HU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cumin Pro"/>
              </a:rPr>
              <a:t>A MÁRKA SZÜLETÉSÉNEK TÖRTÉNETE</a:t>
            </a:r>
          </a:p>
        </p:txBody>
      </p:sp>
    </p:spTree>
    <p:extLst>
      <p:ext uri="{BB962C8B-B14F-4D97-AF65-F5344CB8AC3E}">
        <p14:creationId xmlns:p14="http://schemas.microsoft.com/office/powerpoint/2010/main" val="285183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 képen ruházat, csat, Övcsat, Divatkiegészítő látható&#10;&#10;Automatikusan generált leírás">
            <a:extLst>
              <a:ext uri="{FF2B5EF4-FFF2-40B4-BE49-F238E27FC236}">
                <a16:creationId xmlns:a16="http://schemas.microsoft.com/office/drawing/2014/main" id="{FEBD8DEC-AE69-48D8-A52F-C264765E2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2" r="-3" b="-3"/>
          <a:stretch/>
        </p:blipFill>
        <p:spPr>
          <a:xfrm>
            <a:off x="484632" y="2189053"/>
            <a:ext cx="3517119" cy="2473748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656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Kép 4" descr="A képen ruházat, csat, Övcsat, pánt látható&#10;&#10;Automatikusan generált leírás">
            <a:extLst>
              <a:ext uri="{FF2B5EF4-FFF2-40B4-BE49-F238E27FC236}">
                <a16:creationId xmlns:a16="http://schemas.microsoft.com/office/drawing/2014/main" id="{CD2A220F-25B7-4FC8-AD3A-2860B35AB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7" b="1065"/>
          <a:stretch/>
        </p:blipFill>
        <p:spPr>
          <a:xfrm>
            <a:off x="4310676" y="2324704"/>
            <a:ext cx="3537345" cy="2202445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59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Kép 6" descr="A képen ruházat, csat, Övcsat, Divatkiegészítő látható&#10;&#10;Automatikusan generált leírás">
            <a:extLst>
              <a:ext uri="{FF2B5EF4-FFF2-40B4-BE49-F238E27FC236}">
                <a16:creationId xmlns:a16="http://schemas.microsoft.com/office/drawing/2014/main" id="{9C9CABE8-9D63-4709-81CD-5ABCC2E340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2" r="-2" b="-3"/>
          <a:stretch/>
        </p:blipFill>
        <p:spPr>
          <a:xfrm>
            <a:off x="8162336" y="2189040"/>
            <a:ext cx="3517120" cy="2473775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19AAD96E-B0E6-22C2-99F9-3F8D0138AE41}"/>
              </a:ext>
            </a:extLst>
          </p:cNvPr>
          <p:cNvSpPr txBox="1"/>
          <p:nvPr/>
        </p:nvSpPr>
        <p:spPr>
          <a:xfrm>
            <a:off x="125895" y="5539984"/>
            <a:ext cx="12066105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4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ELSŐ ÁLLOMÁS: JOBBADNI BŐRMANUFAKTÚRA</a:t>
            </a:r>
            <a:endParaRPr lang="hu-H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7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Kép 2" descr="A képen személy, ruházat, szerszám, fedett pályás látható&#10;&#10;Automatikusan generált leírás">
            <a:extLst>
              <a:ext uri="{FF2B5EF4-FFF2-40B4-BE49-F238E27FC236}">
                <a16:creationId xmlns:a16="http://schemas.microsoft.com/office/drawing/2014/main" id="{5E7D7FA3-25BA-05CB-CF38-3B2744E3B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31" b="6615"/>
          <a:stretch/>
        </p:blipFill>
        <p:spPr>
          <a:xfrm>
            <a:off x="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4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Kép 2" descr="A képen személy, szeg, Ujj, ruházat látható&#10;&#10;Automatikusan generált leírás">
            <a:extLst>
              <a:ext uri="{FF2B5EF4-FFF2-40B4-BE49-F238E27FC236}">
                <a16:creationId xmlns:a16="http://schemas.microsoft.com/office/drawing/2014/main" id="{B9893E70-82AE-2DD6-49B0-C80B2D87B1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23C66ED-DBBF-12CA-7F5E-813E0E7D03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622"/>
            <a:ext cx="12192000" cy="6894986"/>
            <a:chOff x="0" y="-7622"/>
            <a:chExt cx="12192000" cy="689498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3002B52-2669-1ED7-2E0F-0627FC31DF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2E9EC0D-91EA-9D35-F655-335C580AB3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770627C-B480-1145-72DC-5B59DBE048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id="{E9F81D39-93D1-019C-74DC-4710F53346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58000"/>
                  </a:schemeClr>
                </a:gs>
                <a:gs pos="41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pic>
        <p:nvPicPr>
          <p:cNvPr id="3" name="Kép 2" descr="A képen személy, fog, Ujj, kéz látható&#10;&#10;Automatikusan generált leírás">
            <a:extLst>
              <a:ext uri="{FF2B5EF4-FFF2-40B4-BE49-F238E27FC236}">
                <a16:creationId xmlns:a16="http://schemas.microsoft.com/office/drawing/2014/main" id="{4FE7B0B2-6395-72DB-2D27-89D3CB1325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70"/>
          <a:stretch/>
        </p:blipFill>
        <p:spPr>
          <a:xfrm>
            <a:off x="20" y="-7624"/>
            <a:ext cx="12191981" cy="688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01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Ábra 5" descr="Tanterem egyszínű kitöltéssel">
            <a:extLst>
              <a:ext uri="{FF2B5EF4-FFF2-40B4-BE49-F238E27FC236}">
                <a16:creationId xmlns:a16="http://schemas.microsoft.com/office/drawing/2014/main" id="{E3A745B5-4881-4F08-BDB6-9C939E686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3915" y="3193507"/>
            <a:ext cx="914400" cy="914400"/>
          </a:xfrm>
          <a:prstGeom prst="rect">
            <a:avLst/>
          </a:prstGeom>
        </p:spPr>
      </p:pic>
      <p:sp>
        <p:nvSpPr>
          <p:cNvPr id="14" name="Szövegdoboz 13">
            <a:extLst>
              <a:ext uri="{FF2B5EF4-FFF2-40B4-BE49-F238E27FC236}">
                <a16:creationId xmlns:a16="http://schemas.microsoft.com/office/drawing/2014/main" id="{CE630271-C431-4906-8B29-BBB9DBF01B9A}"/>
              </a:ext>
            </a:extLst>
          </p:cNvPr>
          <p:cNvSpPr txBox="1"/>
          <p:nvPr/>
        </p:nvSpPr>
        <p:spPr>
          <a:xfrm>
            <a:off x="1081373" y="2146071"/>
            <a:ext cx="400624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b="1" cap="all" dirty="0"/>
              <a:t>PROFI DESIGNER CSAPAT </a:t>
            </a:r>
          </a:p>
          <a:p>
            <a:r>
              <a:rPr lang="hu-HU" b="1" cap="all" dirty="0">
                <a:solidFill>
                  <a:schemeClr val="tx1">
                    <a:lumMod val="65000"/>
                    <a:lumOff val="35000"/>
                  </a:schemeClr>
                </a:solidFill>
              </a:rPr>
              <a:t>ÁLLT AZ ÜGY MELLÉ</a:t>
            </a: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57203AD3-D9FB-4001-A41D-DFAEF2C37ED9}"/>
              </a:ext>
            </a:extLst>
          </p:cNvPr>
          <p:cNvSpPr txBox="1"/>
          <p:nvPr/>
        </p:nvSpPr>
        <p:spPr>
          <a:xfrm>
            <a:off x="1011442" y="3340625"/>
            <a:ext cx="382992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b="1" cap="all" dirty="0"/>
              <a:t>LÉTSZÁMBŐVÍTÉS,</a:t>
            </a:r>
          </a:p>
          <a:p>
            <a:r>
              <a:rPr lang="hu-HU" cap="all" dirty="0"/>
              <a:t>HELYIEK SZAKTUDÁSÁNAK FEJLESZTÉSE</a:t>
            </a:r>
            <a:endParaRPr lang="hu-HU" b="1" cap="all" dirty="0">
              <a:latin typeface="Acumin Pro"/>
              <a:cs typeface="Calibri"/>
            </a:endParaRPr>
          </a:p>
        </p:txBody>
      </p:sp>
      <p:pic>
        <p:nvPicPr>
          <p:cNvPr id="7" name="Ábra 6" descr="Villanykörte és fogaskerék körvonalas">
            <a:extLst>
              <a:ext uri="{FF2B5EF4-FFF2-40B4-BE49-F238E27FC236}">
                <a16:creationId xmlns:a16="http://schemas.microsoft.com/office/drawing/2014/main" id="{2761E220-1E12-47A4-A9EA-CB33930C2B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03245" y="1952757"/>
            <a:ext cx="914400" cy="914400"/>
          </a:xfrm>
          <a:prstGeom prst="rect">
            <a:avLst/>
          </a:prstGeom>
        </p:spPr>
      </p:pic>
      <p:sp>
        <p:nvSpPr>
          <p:cNvPr id="9" name="Szövegdoboz 8">
            <a:extLst>
              <a:ext uri="{FF2B5EF4-FFF2-40B4-BE49-F238E27FC236}">
                <a16:creationId xmlns:a16="http://schemas.microsoft.com/office/drawing/2014/main" id="{98A1B05A-CC09-F2EA-3CD2-364F76606E24}"/>
              </a:ext>
            </a:extLst>
          </p:cNvPr>
          <p:cNvSpPr txBox="1"/>
          <p:nvPr/>
        </p:nvSpPr>
        <p:spPr>
          <a:xfrm>
            <a:off x="250688" y="587072"/>
            <a:ext cx="4194312" cy="76944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4400" b="1" dirty="0">
                <a:latin typeface="Acumin Pro"/>
              </a:rPr>
              <a:t>MÁSODIK</a:t>
            </a:r>
          </a:p>
        </p:txBody>
      </p:sp>
      <p:pic>
        <p:nvPicPr>
          <p:cNvPr id="2" name="Kép 1">
            <a:extLst>
              <a:ext uri="{FF2B5EF4-FFF2-40B4-BE49-F238E27FC236}">
                <a16:creationId xmlns:a16="http://schemas.microsoft.com/office/drawing/2014/main" id="{CB497748-D91E-84C7-9344-9569CE8968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5" r="14415"/>
          <a:stretch/>
        </p:blipFill>
        <p:spPr>
          <a:xfrm>
            <a:off x="4727115" y="0"/>
            <a:ext cx="7327233" cy="6858000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8C802D60-8C37-2494-B63A-808B75DF2DD8}"/>
              </a:ext>
            </a:extLst>
          </p:cNvPr>
          <p:cNvSpPr txBox="1"/>
          <p:nvPr/>
        </p:nvSpPr>
        <p:spPr>
          <a:xfrm>
            <a:off x="2661478" y="819647"/>
            <a:ext cx="2794442" cy="76944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cumin Pro"/>
              </a:rPr>
              <a:t>ÁLLOMÁS</a:t>
            </a:r>
          </a:p>
        </p:txBody>
      </p:sp>
      <p:pic>
        <p:nvPicPr>
          <p:cNvPr id="5" name="Ábra 4" descr="Csillagszóró körvonalas">
            <a:extLst>
              <a:ext uri="{FF2B5EF4-FFF2-40B4-BE49-F238E27FC236}">
                <a16:creationId xmlns:a16="http://schemas.microsoft.com/office/drawing/2014/main" id="{620BD114-1345-E8FB-FD32-8E18F4B8DF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72887" y="5650181"/>
            <a:ext cx="914400" cy="914400"/>
          </a:xfrm>
          <a:prstGeom prst="rect">
            <a:avLst/>
          </a:prstGeom>
        </p:spPr>
      </p:pic>
      <p:sp>
        <p:nvSpPr>
          <p:cNvPr id="10" name="Szövegdoboz 9">
            <a:extLst>
              <a:ext uri="{FF2B5EF4-FFF2-40B4-BE49-F238E27FC236}">
                <a16:creationId xmlns:a16="http://schemas.microsoft.com/office/drawing/2014/main" id="{A22AD723-B9BD-6C3E-27DC-313314E8E088}"/>
              </a:ext>
            </a:extLst>
          </p:cNvPr>
          <p:cNvSpPr txBox="1"/>
          <p:nvPr/>
        </p:nvSpPr>
        <p:spPr>
          <a:xfrm>
            <a:off x="1094879" y="5835820"/>
            <a:ext cx="36295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b="1" cap="all" dirty="0"/>
              <a:t>DIACONIA </a:t>
            </a:r>
            <a:r>
              <a:rPr lang="hu-HU" b="1" cap="all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MÁRKA SZÜLETÉSE</a:t>
            </a:r>
            <a:endParaRPr lang="hu-HU" b="1" cap="all" dirty="0">
              <a:solidFill>
                <a:schemeClr val="tx1">
                  <a:lumMod val="65000"/>
                  <a:lumOff val="35000"/>
                </a:schemeClr>
              </a:solidFill>
              <a:latin typeface="Acumin Pro"/>
              <a:cs typeface="Calibri"/>
            </a:endParaRPr>
          </a:p>
        </p:txBody>
      </p:sp>
      <p:pic>
        <p:nvPicPr>
          <p:cNvPr id="11" name="Ábra 10" descr="Kézitáska egyszínű kitöltéssel">
            <a:extLst>
              <a:ext uri="{FF2B5EF4-FFF2-40B4-BE49-F238E27FC236}">
                <a16:creationId xmlns:a16="http://schemas.microsoft.com/office/drawing/2014/main" id="{A5B6494D-601B-00FA-0AB0-2E1FF9F4F12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97635" y="4400266"/>
            <a:ext cx="914400" cy="914400"/>
          </a:xfrm>
          <a:prstGeom prst="rect">
            <a:avLst/>
          </a:prstGeom>
        </p:spPr>
      </p:pic>
      <p:sp>
        <p:nvSpPr>
          <p:cNvPr id="12" name="Szövegdoboz 11">
            <a:extLst>
              <a:ext uri="{FF2B5EF4-FFF2-40B4-BE49-F238E27FC236}">
                <a16:creationId xmlns:a16="http://schemas.microsoft.com/office/drawing/2014/main" id="{79E6EB56-D5A9-BF04-9978-5E65FA8D91E7}"/>
              </a:ext>
            </a:extLst>
          </p:cNvPr>
          <p:cNvSpPr txBox="1"/>
          <p:nvPr/>
        </p:nvSpPr>
        <p:spPr>
          <a:xfrm>
            <a:off x="1074188" y="4742920"/>
            <a:ext cx="382992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b="1" cap="all" dirty="0"/>
              <a:t>TERMÉKPALETTA</a:t>
            </a:r>
            <a:r>
              <a:rPr lang="hu-HU" b="1" cap="all" dirty="0">
                <a:solidFill>
                  <a:srgbClr val="33AD5F"/>
                </a:solidFill>
              </a:rPr>
              <a:t> </a:t>
            </a:r>
            <a:r>
              <a:rPr lang="hu-HU" cap="all" dirty="0"/>
              <a:t>BŐVÍTÉSE</a:t>
            </a:r>
            <a:endParaRPr lang="hu-HU" cap="all" dirty="0">
              <a:latin typeface="Acumin Pro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080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9" grpId="0" animBg="1"/>
      <p:bldP spid="8" grpId="0" animBg="1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églalap 19">
            <a:extLst>
              <a:ext uri="{FF2B5EF4-FFF2-40B4-BE49-F238E27FC236}">
                <a16:creationId xmlns:a16="http://schemas.microsoft.com/office/drawing/2014/main" id="{DF3A091F-7E8F-4D2D-9662-4422BE7F7A2B}"/>
              </a:ext>
            </a:extLst>
          </p:cNvPr>
          <p:cNvSpPr/>
          <p:nvPr/>
        </p:nvSpPr>
        <p:spPr>
          <a:xfrm>
            <a:off x="0" y="-3858"/>
            <a:ext cx="12191998" cy="6861858"/>
          </a:xfrm>
          <a:prstGeom prst="rect">
            <a:avLst/>
          </a:prstGeom>
          <a:solidFill>
            <a:schemeClr val="tx1">
              <a:alpha val="8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3DFA8802-5A31-1122-8BF9-27695969BA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5" r="9915"/>
          <a:stretch/>
        </p:blipFill>
        <p:spPr>
          <a:xfrm>
            <a:off x="3913807" y="0"/>
            <a:ext cx="4129181" cy="3500284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F1DCADB0-9F38-43A2-9FCD-6C4B619453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5" r="10935"/>
          <a:stretch/>
        </p:blipFill>
        <p:spPr>
          <a:xfrm>
            <a:off x="3942427" y="3428999"/>
            <a:ext cx="4019552" cy="3429001"/>
          </a:xfrm>
          <a:prstGeom prst="rect">
            <a:avLst/>
          </a:prstGeom>
        </p:spPr>
      </p:pic>
      <p:pic>
        <p:nvPicPr>
          <p:cNvPr id="3" name="Kép 2">
            <a:extLst>
              <a:ext uri="{FF2B5EF4-FFF2-40B4-BE49-F238E27FC236}">
                <a16:creationId xmlns:a16="http://schemas.microsoft.com/office/drawing/2014/main" id="{7BB6DF2F-ED49-454B-8A03-74B5FC16B5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7" r="11687"/>
          <a:stretch/>
        </p:blipFill>
        <p:spPr>
          <a:xfrm>
            <a:off x="0" y="0"/>
            <a:ext cx="3943352" cy="3429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E7934FD2-669E-4131-8E85-54C17E7790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0" r="9120"/>
          <a:stretch/>
        </p:blipFill>
        <p:spPr>
          <a:xfrm>
            <a:off x="7940776" y="3419332"/>
            <a:ext cx="4251224" cy="3438668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C8AF26FC-4C5B-4ED7-99C3-9CCC928793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7" r="9457"/>
          <a:stretch/>
        </p:blipFill>
        <p:spPr>
          <a:xfrm>
            <a:off x="8014996" y="0"/>
            <a:ext cx="4177004" cy="3432857"/>
          </a:xfrm>
          <a:prstGeom prst="rect">
            <a:avLst/>
          </a:prstGeom>
        </p:spPr>
      </p:pic>
      <p:pic>
        <p:nvPicPr>
          <p:cNvPr id="2" name="Kép 1">
            <a:extLst>
              <a:ext uri="{FF2B5EF4-FFF2-40B4-BE49-F238E27FC236}">
                <a16:creationId xmlns:a16="http://schemas.microsoft.com/office/drawing/2014/main" id="{554824E2-3222-80AB-0A75-A6878A5FC9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9" r="11219"/>
          <a:stretch/>
        </p:blipFill>
        <p:spPr>
          <a:xfrm>
            <a:off x="0" y="3429000"/>
            <a:ext cx="399039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69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Kép 5" descr="A képen ruházat, személy, ember, Kereskedelem látható&#10;&#10;Automatikusan generált leírás">
            <a:extLst>
              <a:ext uri="{FF2B5EF4-FFF2-40B4-BE49-F238E27FC236}">
                <a16:creationId xmlns:a16="http://schemas.microsoft.com/office/drawing/2014/main" id="{29FEEF5E-FEC3-A927-7615-AF67AB725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3516"/>
          <a:stretch/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29E05E23-37BD-13BC-272F-DFF033895A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12" b="7938"/>
          <a:stretch/>
        </p:blipFill>
        <p:spPr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C0E9AD4E-C91B-94D0-35EA-8B18C55A50CF}"/>
              </a:ext>
            </a:extLst>
          </p:cNvPr>
          <p:cNvSpPr txBox="1"/>
          <p:nvPr/>
        </p:nvSpPr>
        <p:spPr>
          <a:xfrm>
            <a:off x="138928" y="769952"/>
            <a:ext cx="5256032" cy="76944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4400" b="1" dirty="0">
                <a:latin typeface="Acumin Pro"/>
              </a:rPr>
              <a:t>HARMADIK ÁLLOMÁS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C3F5C38A-DCF6-A466-0790-433911A4EBA0}"/>
              </a:ext>
            </a:extLst>
          </p:cNvPr>
          <p:cNvSpPr txBox="1"/>
          <p:nvPr/>
        </p:nvSpPr>
        <p:spPr>
          <a:xfrm>
            <a:off x="1455025" y="1914507"/>
            <a:ext cx="382992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b="1" cap="all" dirty="0"/>
              <a:t>Textil és kerámia műhely</a:t>
            </a:r>
            <a:endParaRPr lang="hu-HU" b="1" cap="all" dirty="0">
              <a:solidFill>
                <a:srgbClr val="33AD5F"/>
              </a:solidFill>
            </a:endParaRPr>
          </a:p>
          <a:p>
            <a:r>
              <a:rPr lang="hu-HU" cap="all" dirty="0" err="1"/>
              <a:t>zemplénagárd</a:t>
            </a:r>
            <a:endParaRPr lang="hu-HU" cap="all" dirty="0">
              <a:latin typeface="Acumin Pro"/>
              <a:cs typeface="Calibri"/>
            </a:endParaRPr>
          </a:p>
        </p:txBody>
      </p:sp>
      <p:pic>
        <p:nvPicPr>
          <p:cNvPr id="11" name="Ábra 10" descr="Méretre alakítás és szabászat körvonalas">
            <a:extLst>
              <a:ext uri="{FF2B5EF4-FFF2-40B4-BE49-F238E27FC236}">
                <a16:creationId xmlns:a16="http://schemas.microsoft.com/office/drawing/2014/main" id="{60DCFAAE-F597-767A-F4F0-C85DAF7877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44335" y="1817566"/>
            <a:ext cx="914400" cy="914400"/>
          </a:xfrm>
          <a:prstGeom prst="rect">
            <a:avLst/>
          </a:prstGeom>
        </p:spPr>
      </p:pic>
      <p:pic>
        <p:nvPicPr>
          <p:cNvPr id="12" name="Ábra 11" descr="Internet körvonalas">
            <a:extLst>
              <a:ext uri="{FF2B5EF4-FFF2-40B4-BE49-F238E27FC236}">
                <a16:creationId xmlns:a16="http://schemas.microsoft.com/office/drawing/2014/main" id="{DA1EEBB1-B65C-F40B-DE4D-44667A0F2D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74159" y="4152401"/>
            <a:ext cx="914400" cy="914400"/>
          </a:xfrm>
          <a:prstGeom prst="rect">
            <a:avLst/>
          </a:prstGeom>
        </p:spPr>
      </p:pic>
      <p:pic>
        <p:nvPicPr>
          <p:cNvPr id="13" name="Ábra 12" descr="Bevásárlótáska körvonalas">
            <a:extLst>
              <a:ext uri="{FF2B5EF4-FFF2-40B4-BE49-F238E27FC236}">
                <a16:creationId xmlns:a16="http://schemas.microsoft.com/office/drawing/2014/main" id="{D8EF6FBF-7E2A-EBB0-21DE-ECD20C262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174487" y="5355541"/>
            <a:ext cx="914400" cy="914400"/>
          </a:xfrm>
          <a:prstGeom prst="rect">
            <a:avLst/>
          </a:prstGeom>
        </p:spPr>
      </p:pic>
      <p:sp>
        <p:nvSpPr>
          <p:cNvPr id="14" name="Szövegdoboz 13">
            <a:extLst>
              <a:ext uri="{FF2B5EF4-FFF2-40B4-BE49-F238E27FC236}">
                <a16:creationId xmlns:a16="http://schemas.microsoft.com/office/drawing/2014/main" id="{A559273A-E9C9-D4B1-65FE-38159701BE75}"/>
              </a:ext>
            </a:extLst>
          </p:cNvPr>
          <p:cNvSpPr txBox="1"/>
          <p:nvPr/>
        </p:nvSpPr>
        <p:spPr>
          <a:xfrm>
            <a:off x="1424872" y="4444347"/>
            <a:ext cx="382992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b="1" cap="all" dirty="0"/>
              <a:t>webshop</a:t>
            </a:r>
            <a:r>
              <a:rPr lang="hu-HU" b="1" cap="all" dirty="0">
                <a:solidFill>
                  <a:srgbClr val="33AD5F"/>
                </a:solidFill>
              </a:rPr>
              <a:t> </a:t>
            </a:r>
            <a:r>
              <a:rPr lang="hu-HU" cap="all" dirty="0"/>
              <a:t>indítása</a:t>
            </a:r>
            <a:endParaRPr lang="hu-HU" cap="all" dirty="0">
              <a:latin typeface="Acumin Pro"/>
              <a:cs typeface="Calibri"/>
            </a:endParaRP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885A0229-DDC5-CD9A-B63F-659D198DDE68}"/>
              </a:ext>
            </a:extLst>
          </p:cNvPr>
          <p:cNvSpPr txBox="1"/>
          <p:nvPr/>
        </p:nvSpPr>
        <p:spPr>
          <a:xfrm>
            <a:off x="1365223" y="5677968"/>
            <a:ext cx="382992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b="1" cap="all" dirty="0"/>
              <a:t>2024. május: </a:t>
            </a:r>
            <a:r>
              <a:rPr lang="hu-HU" b="1" cap="all" dirty="0" err="1"/>
              <a:t>paloma</a:t>
            </a:r>
            <a:r>
              <a:rPr lang="hu-HU" b="1" cap="all" dirty="0">
                <a:solidFill>
                  <a:srgbClr val="33AD5F"/>
                </a:solidFill>
              </a:rPr>
              <a:t> </a:t>
            </a:r>
            <a:r>
              <a:rPr lang="hu-HU" cap="all" dirty="0"/>
              <a:t>pop-</a:t>
            </a:r>
            <a:r>
              <a:rPr lang="hu-HU" cap="all" dirty="0" err="1"/>
              <a:t>up</a:t>
            </a:r>
            <a:r>
              <a:rPr lang="hu-HU" cap="all" dirty="0"/>
              <a:t> </a:t>
            </a:r>
            <a:r>
              <a:rPr lang="hu-HU" cap="all" dirty="0" err="1"/>
              <a:t>store</a:t>
            </a:r>
            <a:endParaRPr lang="hu-HU" cap="all" dirty="0">
              <a:latin typeface="Acumin Pro"/>
              <a:cs typeface="Calibri"/>
            </a:endParaRPr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E76D11A3-4E68-97F4-392F-72652B251BDA}"/>
              </a:ext>
            </a:extLst>
          </p:cNvPr>
          <p:cNvSpPr txBox="1"/>
          <p:nvPr/>
        </p:nvSpPr>
        <p:spPr>
          <a:xfrm>
            <a:off x="1400947" y="3118960"/>
            <a:ext cx="382992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b="1" cap="all" dirty="0"/>
              <a:t>kézműves</a:t>
            </a:r>
            <a:r>
              <a:rPr lang="hu-HU" b="1" cap="all" dirty="0">
                <a:solidFill>
                  <a:srgbClr val="33AD5F"/>
                </a:solidFill>
              </a:rPr>
              <a:t> </a:t>
            </a:r>
            <a:r>
              <a:rPr lang="hu-HU" cap="all" dirty="0"/>
              <a:t>vásárok,</a:t>
            </a:r>
          </a:p>
          <a:p>
            <a:r>
              <a:rPr lang="hu-HU" cap="all" dirty="0">
                <a:latin typeface="Acumin Pro"/>
                <a:cs typeface="Calibri"/>
              </a:rPr>
              <a:t>Viszonteladói pontok</a:t>
            </a:r>
          </a:p>
        </p:txBody>
      </p:sp>
      <p:pic>
        <p:nvPicPr>
          <p:cNvPr id="3" name="Ábra 2" descr="Áruház körvonalas">
            <a:extLst>
              <a:ext uri="{FF2B5EF4-FFF2-40B4-BE49-F238E27FC236}">
                <a16:creationId xmlns:a16="http://schemas.microsoft.com/office/drawing/2014/main" id="{682843D3-EBBC-B47D-6DA0-C723B8B696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129914" y="296761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83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4" grpId="0"/>
      <p:bldP spid="16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Kép 2" descr="A képen fedett pályás, személy, varrógép, berendezés látható&#10;&#10;Automatikusan generált leírás">
            <a:extLst>
              <a:ext uri="{FF2B5EF4-FFF2-40B4-BE49-F238E27FC236}">
                <a16:creationId xmlns:a16="http://schemas.microsoft.com/office/drawing/2014/main" id="{F2BB7CFB-AC57-4A59-7D06-06D94C4C3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0" b="787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87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Kép 2" descr="A képen személy, fedett pályás látható&#10;&#10;Automatikusan generált leírás">
            <a:extLst>
              <a:ext uri="{FF2B5EF4-FFF2-40B4-BE49-F238E27FC236}">
                <a16:creationId xmlns:a16="http://schemas.microsoft.com/office/drawing/2014/main" id="{6240B323-CE97-890F-7D19-A6046B11C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FE3B1424-DC55-0EEB-836E-65C4E38DF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77" b="-2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6BCD1D69-87D5-0DC9-E0EF-B7B0E6C75FE6}"/>
              </a:ext>
            </a:extLst>
          </p:cNvPr>
          <p:cNvSpPr txBox="1"/>
          <p:nvPr/>
        </p:nvSpPr>
        <p:spPr>
          <a:xfrm>
            <a:off x="121478" y="254000"/>
            <a:ext cx="4460682" cy="76944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cumin Pro"/>
              </a:rPr>
              <a:t>A MÁRKA JELENE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C33C39BC-59CC-3600-EDC0-F22FE07230E2}"/>
              </a:ext>
            </a:extLst>
          </p:cNvPr>
          <p:cNvSpPr txBox="1"/>
          <p:nvPr/>
        </p:nvSpPr>
        <p:spPr>
          <a:xfrm>
            <a:off x="149628" y="1379960"/>
            <a:ext cx="4107740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cap="all" dirty="0"/>
              <a:t>2024. OKTÓBER – ELSŐ ÖNÁLLÓ MÁRKABOLT MEGNYITÁSA A BUDAPESTI </a:t>
            </a:r>
            <a:r>
              <a:rPr lang="hu-HU" b="1" cap="all" dirty="0"/>
              <a:t>RÉCSEI CENTERBEN</a:t>
            </a:r>
          </a:p>
          <a:p>
            <a:endParaRPr lang="hu-HU" cap="all" dirty="0">
              <a:latin typeface="Acumin Pro"/>
              <a:cs typeface="Calibri"/>
            </a:endParaRPr>
          </a:p>
          <a:p>
            <a:r>
              <a:rPr lang="hu-HU" cap="all" dirty="0">
                <a:latin typeface="Acumin Pro"/>
                <a:cs typeface="Calibri"/>
              </a:rPr>
              <a:t>BŐR ÉS TEXTIL TERMÉKEK ONLINE ÉRTÉKESÍTÉSE</a:t>
            </a:r>
          </a:p>
          <a:p>
            <a:endParaRPr lang="hu-HU" cap="all" dirty="0">
              <a:latin typeface="Acumin Pro"/>
              <a:cs typeface="Calibri"/>
            </a:endParaRPr>
          </a:p>
          <a:p>
            <a:r>
              <a:rPr lang="hu-HU" cap="all" dirty="0">
                <a:latin typeface="Acumin Pro"/>
                <a:cs typeface="Calibri"/>
              </a:rPr>
              <a:t>RÉSZVÉTEL ADVENTI VÁSÁROKBAN </a:t>
            </a:r>
          </a:p>
          <a:p>
            <a:endParaRPr lang="hu-HU" cap="all" dirty="0">
              <a:latin typeface="Acumin Pro"/>
              <a:cs typeface="Calibri"/>
            </a:endParaRPr>
          </a:p>
          <a:p>
            <a:r>
              <a:rPr lang="hu-HU" cap="all" dirty="0">
                <a:latin typeface="Acumin Pro"/>
                <a:cs typeface="Calibri"/>
              </a:rPr>
              <a:t>PR-KOMMUNIKÁCIÓ-MARKETING</a:t>
            </a:r>
          </a:p>
          <a:p>
            <a:endParaRPr lang="hu-HU" cap="all" dirty="0">
              <a:latin typeface="Acumin Pro"/>
              <a:cs typeface="Calibri"/>
            </a:endParaRPr>
          </a:p>
          <a:p>
            <a:endParaRPr lang="hu-HU" cap="all" dirty="0">
              <a:latin typeface="Acumin Pro"/>
              <a:cs typeface="Calibri"/>
            </a:endParaRPr>
          </a:p>
          <a:p>
            <a:endParaRPr lang="hu-HU" cap="all" dirty="0">
              <a:latin typeface="Acumin Pro"/>
              <a:cs typeface="Calibri"/>
            </a:endParaRPr>
          </a:p>
          <a:p>
            <a:r>
              <a:rPr lang="hu-HU" cap="all" dirty="0">
                <a:latin typeface="Acumin Pro"/>
                <a:cs typeface="Calibri"/>
              </a:rPr>
              <a:t>…</a:t>
            </a:r>
            <a:r>
              <a:rPr lang="hu-HU" b="1" cap="all" dirty="0">
                <a:latin typeface="Acumin Pro"/>
                <a:cs typeface="Calibri"/>
              </a:rPr>
              <a:t>és hamarosan új üzletet nyitunk!</a:t>
            </a:r>
          </a:p>
        </p:txBody>
      </p:sp>
      <p:pic>
        <p:nvPicPr>
          <p:cNvPr id="7" name="Kép 6" descr="A képen Betűtípus, szöveg, Grafika, embléma látható&#10;&#10;Automatikusan generált leírás">
            <a:extLst>
              <a:ext uri="{FF2B5EF4-FFF2-40B4-BE49-F238E27FC236}">
                <a16:creationId xmlns:a16="http://schemas.microsoft.com/office/drawing/2014/main" id="{F3FEED20-7290-646F-1839-3366E1D973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901" y="5467790"/>
            <a:ext cx="2317017" cy="139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9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EDEA143E-D985-4D89-E87E-7E4E9B0CD2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C96A3F2-BDD8-1599-2FF4-B72C19A04C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622"/>
            <a:ext cx="12192000" cy="6894986"/>
            <a:chOff x="0" y="-7622"/>
            <a:chExt cx="12192000" cy="689498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AD3F034-A2A3-1FE8-79F9-240C5951FD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F5BE7E5-4B31-53AC-E529-9F9E4CE57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119A6D4-2CB0-D34D-79CB-E1FD7588F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id="{05AD603D-014C-EA01-96F2-1196A73FC4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58000"/>
                  </a:schemeClr>
                </a:gs>
                <a:gs pos="41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pic>
        <p:nvPicPr>
          <p:cNvPr id="3" name="Kép 2">
            <a:extLst>
              <a:ext uri="{FF2B5EF4-FFF2-40B4-BE49-F238E27FC236}">
                <a16:creationId xmlns:a16="http://schemas.microsoft.com/office/drawing/2014/main" id="{10E91D6C-244F-193D-A656-BF3B9D303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5" b="7645"/>
          <a:stretch/>
        </p:blipFill>
        <p:spPr>
          <a:xfrm>
            <a:off x="20" y="-7624"/>
            <a:ext cx="12191981" cy="688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03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8E083E6B-ADCE-9527-843B-7D3549A58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AEF6924-126D-C872-CA4A-7866E66EEA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622"/>
            <a:ext cx="12192000" cy="6894986"/>
            <a:chOff x="0" y="-7622"/>
            <a:chExt cx="12192000" cy="689498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D673C31-2AC6-11AA-1349-F86EEA86BA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2B2B317-249B-C2E4-B88B-BE6886ED04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23D1912-3736-3D19-3214-93D987D5D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id="{2C84C108-F43C-08A5-A638-3E28941773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58000"/>
                  </a:schemeClr>
                </a:gs>
                <a:gs pos="41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pic>
        <p:nvPicPr>
          <p:cNvPr id="3" name="Kép 2">
            <a:extLst>
              <a:ext uri="{FF2B5EF4-FFF2-40B4-BE49-F238E27FC236}">
                <a16:creationId xmlns:a16="http://schemas.microsoft.com/office/drawing/2014/main" id="{541B98E0-1638-DD67-2A03-5E1530148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6" b="7746"/>
          <a:stretch/>
        </p:blipFill>
        <p:spPr>
          <a:xfrm>
            <a:off x="20" y="-7624"/>
            <a:ext cx="12191981" cy="688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17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741A2B33-69C9-E62B-6334-B37DB8220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3B5E2FDD-A1D6-63A9-0E8F-0DA0F11E7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622"/>
            <a:ext cx="12192000" cy="6894986"/>
            <a:chOff x="0" y="-7622"/>
            <a:chExt cx="12192000" cy="689498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3DE210A-064B-CA92-76C5-CDDE45A3DA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90A8D06-E586-AFE2-9B24-721D70FB7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3761C38-930C-D7DA-2CAF-89E93ED8D3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id="{AA7E74E3-1389-C681-FB3E-4E100A91B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58000"/>
                  </a:schemeClr>
                </a:gs>
                <a:gs pos="41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pic>
        <p:nvPicPr>
          <p:cNvPr id="3" name="Kép 2">
            <a:extLst>
              <a:ext uri="{FF2B5EF4-FFF2-40B4-BE49-F238E27FC236}">
                <a16:creationId xmlns:a16="http://schemas.microsoft.com/office/drawing/2014/main" id="{9CF5DED6-8C3C-26CA-A300-247D04C99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5" b="7645"/>
          <a:stretch/>
        </p:blipFill>
        <p:spPr>
          <a:xfrm>
            <a:off x="20" y="-7624"/>
            <a:ext cx="12191981" cy="688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2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 descr="A képen kiegészítő, Divatkiegészítő, személy, Emberi arc látható&#10;&#10;Előfordulhat, hogy a mesterséges intelligencia által létrehozott tartalom helytelen.">
            <a:extLst>
              <a:ext uri="{FF2B5EF4-FFF2-40B4-BE49-F238E27FC236}">
                <a16:creationId xmlns:a16="http://schemas.microsoft.com/office/drawing/2014/main" id="{2A5530B6-7DEE-CA22-E2C7-D5978EEB7D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559" y="1269033"/>
            <a:ext cx="3050727" cy="4575175"/>
          </a:xfrm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294F8E27-F84A-6333-388A-8200A2EA8DFD}"/>
              </a:ext>
            </a:extLst>
          </p:cNvPr>
          <p:cNvSpPr txBox="1"/>
          <p:nvPr/>
        </p:nvSpPr>
        <p:spPr>
          <a:xfrm>
            <a:off x="121477" y="254000"/>
            <a:ext cx="10175461" cy="76944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cumin Pro"/>
              </a:rPr>
              <a:t>AKIK MÁR A DIACONIAT VÁLASZTOTTÁK:</a:t>
            </a:r>
          </a:p>
        </p:txBody>
      </p:sp>
      <p:pic>
        <p:nvPicPr>
          <p:cNvPr id="8" name="Kép 7" descr="A képen személy, Emberi arc, ember, ruházat látható&#10;&#10;Előfordulhat, hogy a mesterséges intelligencia által létrehozott tartalom helytelen.">
            <a:extLst>
              <a:ext uri="{FF2B5EF4-FFF2-40B4-BE49-F238E27FC236}">
                <a16:creationId xmlns:a16="http://schemas.microsoft.com/office/drawing/2014/main" id="{0D8B5679-6016-6039-E7A6-79D64E005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300" y="1282148"/>
            <a:ext cx="3048609" cy="4572000"/>
          </a:xfrm>
          <a:prstGeom prst="rect">
            <a:avLst/>
          </a:prstGeom>
        </p:spPr>
      </p:pic>
      <p:pic>
        <p:nvPicPr>
          <p:cNvPr id="12" name="Kép 11" descr="A képen személy, Emberi arc, Divatkiegészítő, lány látható&#10;&#10;Előfordulhat, hogy a mesterséges intelligencia által létrehozott tartalom helytelen.">
            <a:extLst>
              <a:ext uri="{FF2B5EF4-FFF2-40B4-BE49-F238E27FC236}">
                <a16:creationId xmlns:a16="http://schemas.microsoft.com/office/drawing/2014/main" id="{C30C73A1-BC5D-7D26-EDA2-C5DA342F61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2147"/>
            <a:ext cx="3052005" cy="4574739"/>
          </a:xfrm>
          <a:prstGeom prst="rect">
            <a:avLst/>
          </a:prstGeom>
        </p:spPr>
      </p:pic>
      <p:pic>
        <p:nvPicPr>
          <p:cNvPr id="14" name="Kép 13" descr="A képen ruházat, személy, Emberi arc, ing látható&#10;&#10;Előfordulhat, hogy a mesterséges intelligencia által létrehozott tartalom helytelen.">
            <a:extLst>
              <a:ext uri="{FF2B5EF4-FFF2-40B4-BE49-F238E27FC236}">
                <a16:creationId xmlns:a16="http://schemas.microsoft.com/office/drawing/2014/main" id="{02EC4E04-FF70-BB04-0DFB-A636D061B4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040" y="1272209"/>
            <a:ext cx="3165786" cy="457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84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BA482A37-6A9D-7DE7-8194-F907AB66B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zövegdoboz 26">
            <a:extLst>
              <a:ext uri="{FF2B5EF4-FFF2-40B4-BE49-F238E27FC236}">
                <a16:creationId xmlns:a16="http://schemas.microsoft.com/office/drawing/2014/main" id="{D3F5FB32-EF7C-3037-356D-DAB71C99C09B}"/>
              </a:ext>
            </a:extLst>
          </p:cNvPr>
          <p:cNvSpPr txBox="1"/>
          <p:nvPr/>
        </p:nvSpPr>
        <p:spPr>
          <a:xfrm>
            <a:off x="2985131" y="5251750"/>
            <a:ext cx="7266908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hu-HU" sz="4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KÖSZÖNÖM A FIGYELMET!</a:t>
            </a:r>
            <a:endParaRPr lang="hu-H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Kép 2" descr="A képen Betűtípus, szöveg, Grafika, embléma látható&#10;&#10;Automatikusan generált leírás">
            <a:extLst>
              <a:ext uri="{FF2B5EF4-FFF2-40B4-BE49-F238E27FC236}">
                <a16:creationId xmlns:a16="http://schemas.microsoft.com/office/drawing/2014/main" id="{B91855C5-2685-589F-4B49-B3256D9B0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553" y="0"/>
            <a:ext cx="8771860" cy="5263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7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c323146-485f-4936-949c-24c2d62b49fa">
      <UserInfo>
        <DisplayName>MRSZ Ügyvezető</DisplayName>
        <AccountId>43</AccountId>
        <AccountType/>
      </UserInfo>
      <UserInfo>
        <DisplayName>Nádró Emese</DisplayName>
        <AccountId>36</AccountId>
        <AccountType/>
      </UserInfo>
      <UserInfo>
        <DisplayName>Kisfaludy Nóra</DisplayName>
        <AccountId>345</AccountId>
        <AccountType/>
      </UserInfo>
      <UserInfo>
        <DisplayName>Lovas Zsuzsanna</DisplayName>
        <AccountId>346</AccountId>
        <AccountType/>
      </UserInfo>
      <UserInfo>
        <DisplayName>Nagy Gábor</DisplayName>
        <AccountId>265</AccountId>
        <AccountType/>
      </UserInfo>
      <UserInfo>
        <DisplayName>Pengő-Tóth Annamária</DisplayName>
        <AccountId>315</AccountId>
        <AccountType/>
      </UserInfo>
      <UserInfo>
        <DisplayName>Zakharides Anita</DisplayName>
        <AccountId>355</AccountId>
        <AccountType/>
      </UserInfo>
      <UserInfo>
        <DisplayName>Juhos Edina</DisplayName>
        <AccountId>39</AccountId>
        <AccountType/>
      </UserInfo>
    </SharedWithUsers>
    <TaxCatchAll xmlns="5c323146-485f-4936-949c-24c2d62b49fa" xsi:nil="true"/>
    <lcf76f155ced4ddcb4097134ff3c332f xmlns="e2816dbf-55d5-4611-b26f-5a3b2b6f8dd0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09F4350AE5F8C14A8C776E08AD0664FC" ma:contentTypeVersion="21" ma:contentTypeDescription="Új dokumentum létrehozása." ma:contentTypeScope="" ma:versionID="306084ca511b88b1ad7cdfacbf772c8f">
  <xsd:schema xmlns:xsd="http://www.w3.org/2001/XMLSchema" xmlns:xs="http://www.w3.org/2001/XMLSchema" xmlns:p="http://schemas.microsoft.com/office/2006/metadata/properties" xmlns:ns2="5c323146-485f-4936-949c-24c2d62b49fa" xmlns:ns3="e2816dbf-55d5-4611-b26f-5a3b2b6f8dd0" targetNamespace="http://schemas.microsoft.com/office/2006/metadata/properties" ma:root="true" ma:fieldsID="b0eb74d6ca53d51aa7e1a2be2758ba15" ns2:_="" ns3:_="">
    <xsd:import namespace="5c323146-485f-4936-949c-24c2d62b49fa"/>
    <xsd:import namespace="e2816dbf-55d5-4611-b26f-5a3b2b6f8dd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2:TaxCatchAll" minOccurs="0"/>
                <xsd:element ref="ns3:lcf76f155ced4ddcb4097134ff3c332f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323146-485f-4936-949c-24c2d62b49f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Résztvevők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Megosztva részletekkel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1d6700b8-b962-45ef-9307-0572b61be9e7}" ma:internalName="TaxCatchAll" ma:showField="CatchAllData" ma:web="5c323146-485f-4936-949c-24c2d62b49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816dbf-55d5-4611-b26f-5a3b2b6f8d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Képcímkék" ma:readOnly="false" ma:fieldId="{5cf76f15-5ced-4ddc-b409-7134ff3c332f}" ma:taxonomyMulti="true" ma:sspId="caf0d41f-e245-4426-a6ff-fbca0d0f8b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644D80C-69AD-42C7-861E-D480334B13F5}">
  <ds:schemaRefs>
    <ds:schemaRef ds:uri="http://purl.org/dc/terms/"/>
    <ds:schemaRef ds:uri="5c323146-485f-4936-949c-24c2d62b49fa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infopath/2007/PartnerControls"/>
    <ds:schemaRef ds:uri="e2816dbf-55d5-4611-b26f-5a3b2b6f8dd0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4DD82FB-695B-4138-B7C1-422037B4087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A8CB87-70F5-4EE5-AE0D-6487D5147A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323146-485f-4936-949c-24c2d62b49fa"/>
    <ds:schemaRef ds:uri="e2816dbf-55d5-4611-b26f-5a3b2b6f8dd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123</Words>
  <Application>Microsoft Office PowerPoint</Application>
  <PresentationFormat>Szélesvásznú</PresentationFormat>
  <Paragraphs>38</Paragraphs>
  <Slides>17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1" baseType="lpstr">
      <vt:lpstr>Acumin Pro</vt:lpstr>
      <vt:lpstr>Aptos</vt:lpstr>
      <vt:lpstr>Arial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Office5 MRSZ</dc:creator>
  <cp:lastModifiedBy>Lucski Zsófia</cp:lastModifiedBy>
  <cp:revision>218</cp:revision>
  <dcterms:created xsi:type="dcterms:W3CDTF">2020-02-19T20:36:38Z</dcterms:created>
  <dcterms:modified xsi:type="dcterms:W3CDTF">2025-03-19T11:54:46Z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0x01010009F4350AE5F8C14A8C776E08AD0664FC</vt:lpwstr>
  </property>
  <property fmtid="{D5CDD505-2E9C-101B-9397-08002B2CF9AE}" pid="3" name="MediaServiceImageTags">
    <vt:lpwstr/>
  </property>
</Properties>
</file>